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1" r:id="rId3"/>
    <p:sldId id="303" r:id="rId4"/>
    <p:sldId id="305" r:id="rId5"/>
    <p:sldId id="308" r:id="rId6"/>
    <p:sldId id="307" r:id="rId7"/>
    <p:sldId id="306" r:id="rId8"/>
    <p:sldId id="286" r:id="rId9"/>
    <p:sldId id="287" r:id="rId10"/>
    <p:sldId id="288" r:id="rId11"/>
    <p:sldId id="289" r:id="rId12"/>
    <p:sldId id="297" r:id="rId13"/>
    <p:sldId id="304" r:id="rId14"/>
    <p:sldId id="301" r:id="rId15"/>
    <p:sldId id="298" r:id="rId16"/>
    <p:sldId id="290" r:id="rId17"/>
    <p:sldId id="299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mailto:kirovsk-metod@kirovsk-reg.ru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2834B-43F6-4A51-9ED8-7D1CF01D6B04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F3903EE-9C39-4E10-BA84-637385C42D6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определение партнеров сетевого взаимодействия на 2024-2025 учебный год;</a:t>
          </a:r>
          <a:endParaRPr lang="ru-RU" dirty="0"/>
        </a:p>
      </dgm:t>
    </dgm:pt>
    <dgm:pt modelId="{66D860D9-2564-4F20-831D-0624FC978405}" type="parTrans" cxnId="{6DDBE410-A735-497A-9729-7F8A08ED803D}">
      <dgm:prSet/>
      <dgm:spPr/>
      <dgm:t>
        <a:bodyPr/>
        <a:lstStyle/>
        <a:p>
          <a:endParaRPr lang="ru-RU"/>
        </a:p>
      </dgm:t>
    </dgm:pt>
    <dgm:pt modelId="{674D4876-3CE2-4E4D-8428-850F002F601A}" type="sibTrans" cxnId="{6DDBE410-A735-497A-9729-7F8A08ED803D}">
      <dgm:prSet/>
      <dgm:spPr/>
      <dgm:t>
        <a:bodyPr/>
        <a:lstStyle/>
        <a:p>
          <a:endParaRPr lang="ru-RU"/>
        </a:p>
      </dgm:t>
    </dgm:pt>
    <dgm:pt modelId="{B315900A-D3A7-40A5-9E35-D95A93E9918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формирование благоприятной профессиональной среды для вовлечения учителей ОО в инновационные процессы успешных школ; </a:t>
          </a:r>
          <a:endParaRPr lang="ru-RU" dirty="0"/>
        </a:p>
      </dgm:t>
    </dgm:pt>
    <dgm:pt modelId="{4E850B11-969A-4615-84F9-E6216A36211A}" type="parTrans" cxnId="{2257A29B-00DF-450B-813E-4D8EC395C196}">
      <dgm:prSet/>
      <dgm:spPr/>
      <dgm:t>
        <a:bodyPr/>
        <a:lstStyle/>
        <a:p>
          <a:endParaRPr lang="ru-RU"/>
        </a:p>
      </dgm:t>
    </dgm:pt>
    <dgm:pt modelId="{156E7A20-CD1F-4440-A2C5-2E6029A625CE}" type="sibTrans" cxnId="{2257A29B-00DF-450B-813E-4D8EC395C196}">
      <dgm:prSet/>
      <dgm:spPr/>
      <dgm:t>
        <a:bodyPr/>
        <a:lstStyle/>
        <a:p>
          <a:endParaRPr lang="ru-RU"/>
        </a:p>
      </dgm:t>
    </dgm:pt>
    <dgm:pt modelId="{17DD3C5F-38C1-45E1-B040-7098E26E9EC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dirty="0" smtClean="0"/>
            <a:t>определение основных направлений сетевого наставничества;</a:t>
          </a:r>
          <a:endParaRPr lang="ru-RU" dirty="0"/>
        </a:p>
      </dgm:t>
    </dgm:pt>
    <dgm:pt modelId="{078B8F41-7438-4C5F-9B5E-3E6DFA097C54}" type="parTrans" cxnId="{80382E2D-6C78-415E-95BD-422857FAC00C}">
      <dgm:prSet/>
      <dgm:spPr/>
      <dgm:t>
        <a:bodyPr/>
        <a:lstStyle/>
        <a:p>
          <a:endParaRPr lang="ru-RU"/>
        </a:p>
      </dgm:t>
    </dgm:pt>
    <dgm:pt modelId="{6F2C94C3-24AA-4CC0-95FF-982CC10D2877}" type="sibTrans" cxnId="{80382E2D-6C78-415E-95BD-422857FAC00C}">
      <dgm:prSet/>
      <dgm:spPr/>
      <dgm:t>
        <a:bodyPr/>
        <a:lstStyle/>
        <a:p>
          <a:endParaRPr lang="ru-RU"/>
        </a:p>
      </dgm:t>
    </dgm:pt>
    <dgm:pt modelId="{F0D1B7AB-9BF5-428C-881C-338AF3A6A18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проекты договоров, соглашений о взаимодействии на 2024-2025 учебный год.</a:t>
          </a:r>
          <a:endParaRPr lang="ru-RU" dirty="0"/>
        </a:p>
      </dgm:t>
    </dgm:pt>
    <dgm:pt modelId="{EFD9B76D-1649-4BC7-8CCD-54247420819E}" type="parTrans" cxnId="{43CF9417-601C-423A-B4DA-A2E1A54FAAC2}">
      <dgm:prSet/>
      <dgm:spPr/>
      <dgm:t>
        <a:bodyPr/>
        <a:lstStyle/>
        <a:p>
          <a:endParaRPr lang="ru-RU"/>
        </a:p>
      </dgm:t>
    </dgm:pt>
    <dgm:pt modelId="{9558E207-B7CE-4D5E-B978-5D69BDCBC9B3}" type="sibTrans" cxnId="{43CF9417-601C-423A-B4DA-A2E1A54FAAC2}">
      <dgm:prSet/>
      <dgm:spPr/>
      <dgm:t>
        <a:bodyPr/>
        <a:lstStyle/>
        <a:p>
          <a:endParaRPr lang="ru-RU"/>
        </a:p>
      </dgm:t>
    </dgm:pt>
    <dgm:pt modelId="{DE25928F-4798-4F00-87DF-D240133559F6}" type="pres">
      <dgm:prSet presAssocID="{4552834B-43F6-4A51-9ED8-7D1CF01D6B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55AA5-021E-4802-A682-53B72B7D1CCD}" type="pres">
      <dgm:prSet presAssocID="{4552834B-43F6-4A51-9ED8-7D1CF01D6B04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7F74903-1D76-4D1F-95B4-D6B51A8F235D}" type="pres">
      <dgm:prSet presAssocID="{4552834B-43F6-4A51-9ED8-7D1CF01D6B04}" presName="linearProcess" presStyleCnt="0"/>
      <dgm:spPr/>
    </dgm:pt>
    <dgm:pt modelId="{D4C5E790-449E-4DED-B552-05AD54E39B0D}" type="pres">
      <dgm:prSet presAssocID="{7F3903EE-9C39-4E10-BA84-637385C42D6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F3032-B43F-46D6-A568-EB749C3F74A0}" type="pres">
      <dgm:prSet presAssocID="{674D4876-3CE2-4E4D-8428-850F002F601A}" presName="sibTrans" presStyleCnt="0"/>
      <dgm:spPr/>
    </dgm:pt>
    <dgm:pt modelId="{2BEECD43-BC2B-4047-A15D-D2CBD1196191}" type="pres">
      <dgm:prSet presAssocID="{B315900A-D3A7-40A5-9E35-D95A93E991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A4573-0969-4AA6-92E6-13A9AE53D0C6}" type="pres">
      <dgm:prSet presAssocID="{156E7A20-CD1F-4440-A2C5-2E6029A625CE}" presName="sibTrans" presStyleCnt="0"/>
      <dgm:spPr/>
    </dgm:pt>
    <dgm:pt modelId="{FDD289D2-022A-442B-BE93-A621BDCF09C8}" type="pres">
      <dgm:prSet presAssocID="{17DD3C5F-38C1-45E1-B040-7098E26E9EC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68A47-C508-4C6E-AF94-80E8C8422A5F}" type="pres">
      <dgm:prSet presAssocID="{6F2C94C3-24AA-4CC0-95FF-982CC10D2877}" presName="sibTrans" presStyleCnt="0"/>
      <dgm:spPr/>
    </dgm:pt>
    <dgm:pt modelId="{15A37C89-129C-49E1-ADF2-2726F06899D5}" type="pres">
      <dgm:prSet presAssocID="{F0D1B7AB-9BF5-428C-881C-338AF3A6A18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E07F0-0C15-44C7-8224-74708069F7E3}" type="presOf" srcId="{7F3903EE-9C39-4E10-BA84-637385C42D6A}" destId="{D4C5E790-449E-4DED-B552-05AD54E39B0D}" srcOrd="0" destOrd="0" presId="urn:microsoft.com/office/officeart/2005/8/layout/hProcess9"/>
    <dgm:cxn modelId="{3BD638FA-D505-4508-819B-219CBF67EB3D}" type="presOf" srcId="{4552834B-43F6-4A51-9ED8-7D1CF01D6B04}" destId="{DE25928F-4798-4F00-87DF-D240133559F6}" srcOrd="0" destOrd="0" presId="urn:microsoft.com/office/officeart/2005/8/layout/hProcess9"/>
    <dgm:cxn modelId="{80382E2D-6C78-415E-95BD-422857FAC00C}" srcId="{4552834B-43F6-4A51-9ED8-7D1CF01D6B04}" destId="{17DD3C5F-38C1-45E1-B040-7098E26E9ECA}" srcOrd="2" destOrd="0" parTransId="{078B8F41-7438-4C5F-9B5E-3E6DFA097C54}" sibTransId="{6F2C94C3-24AA-4CC0-95FF-982CC10D2877}"/>
    <dgm:cxn modelId="{6DDBE410-A735-497A-9729-7F8A08ED803D}" srcId="{4552834B-43F6-4A51-9ED8-7D1CF01D6B04}" destId="{7F3903EE-9C39-4E10-BA84-637385C42D6A}" srcOrd="0" destOrd="0" parTransId="{66D860D9-2564-4F20-831D-0624FC978405}" sibTransId="{674D4876-3CE2-4E4D-8428-850F002F601A}"/>
    <dgm:cxn modelId="{6F6AC342-19A4-44F4-A487-3FE5CCC25619}" type="presOf" srcId="{B315900A-D3A7-40A5-9E35-D95A93E9918B}" destId="{2BEECD43-BC2B-4047-A15D-D2CBD1196191}" srcOrd="0" destOrd="0" presId="urn:microsoft.com/office/officeart/2005/8/layout/hProcess9"/>
    <dgm:cxn modelId="{C1CCD239-AD11-4BEA-A54B-3916E50609B3}" type="presOf" srcId="{17DD3C5F-38C1-45E1-B040-7098E26E9ECA}" destId="{FDD289D2-022A-442B-BE93-A621BDCF09C8}" srcOrd="0" destOrd="0" presId="urn:microsoft.com/office/officeart/2005/8/layout/hProcess9"/>
    <dgm:cxn modelId="{6D71190F-1914-4F43-B019-7D252FEE2FF8}" type="presOf" srcId="{F0D1B7AB-9BF5-428C-881C-338AF3A6A189}" destId="{15A37C89-129C-49E1-ADF2-2726F06899D5}" srcOrd="0" destOrd="0" presId="urn:microsoft.com/office/officeart/2005/8/layout/hProcess9"/>
    <dgm:cxn modelId="{2257A29B-00DF-450B-813E-4D8EC395C196}" srcId="{4552834B-43F6-4A51-9ED8-7D1CF01D6B04}" destId="{B315900A-D3A7-40A5-9E35-D95A93E9918B}" srcOrd="1" destOrd="0" parTransId="{4E850B11-969A-4615-84F9-E6216A36211A}" sibTransId="{156E7A20-CD1F-4440-A2C5-2E6029A625CE}"/>
    <dgm:cxn modelId="{43CF9417-601C-423A-B4DA-A2E1A54FAAC2}" srcId="{4552834B-43F6-4A51-9ED8-7D1CF01D6B04}" destId="{F0D1B7AB-9BF5-428C-881C-338AF3A6A189}" srcOrd="3" destOrd="0" parTransId="{EFD9B76D-1649-4BC7-8CCD-54247420819E}" sibTransId="{9558E207-B7CE-4D5E-B978-5D69BDCBC9B3}"/>
    <dgm:cxn modelId="{F2708673-5FF1-49D0-ABFE-291D3174BAE1}" type="presParOf" srcId="{DE25928F-4798-4F00-87DF-D240133559F6}" destId="{AC655AA5-021E-4802-A682-53B72B7D1CCD}" srcOrd="0" destOrd="0" presId="urn:microsoft.com/office/officeart/2005/8/layout/hProcess9"/>
    <dgm:cxn modelId="{2DE94F3B-6B1D-4360-BE6F-D7E5679464C5}" type="presParOf" srcId="{DE25928F-4798-4F00-87DF-D240133559F6}" destId="{67F74903-1D76-4D1F-95B4-D6B51A8F235D}" srcOrd="1" destOrd="0" presId="urn:microsoft.com/office/officeart/2005/8/layout/hProcess9"/>
    <dgm:cxn modelId="{211D0041-685F-474C-A50B-C1E286D71C76}" type="presParOf" srcId="{67F74903-1D76-4D1F-95B4-D6B51A8F235D}" destId="{D4C5E790-449E-4DED-B552-05AD54E39B0D}" srcOrd="0" destOrd="0" presId="urn:microsoft.com/office/officeart/2005/8/layout/hProcess9"/>
    <dgm:cxn modelId="{ECCC7A16-F649-47FD-9113-92DB3DE2B4B3}" type="presParOf" srcId="{67F74903-1D76-4D1F-95B4-D6B51A8F235D}" destId="{4BAF3032-B43F-46D6-A568-EB749C3F74A0}" srcOrd="1" destOrd="0" presId="urn:microsoft.com/office/officeart/2005/8/layout/hProcess9"/>
    <dgm:cxn modelId="{E3F95C87-D555-4EAA-9421-DE5ECED2A05C}" type="presParOf" srcId="{67F74903-1D76-4D1F-95B4-D6B51A8F235D}" destId="{2BEECD43-BC2B-4047-A15D-D2CBD1196191}" srcOrd="2" destOrd="0" presId="urn:microsoft.com/office/officeart/2005/8/layout/hProcess9"/>
    <dgm:cxn modelId="{2B20D339-D15E-4250-9FD8-CF1307768768}" type="presParOf" srcId="{67F74903-1D76-4D1F-95B4-D6B51A8F235D}" destId="{055A4573-0969-4AA6-92E6-13A9AE53D0C6}" srcOrd="3" destOrd="0" presId="urn:microsoft.com/office/officeart/2005/8/layout/hProcess9"/>
    <dgm:cxn modelId="{5C7D14D8-9B55-4367-9F65-94764BA7CC55}" type="presParOf" srcId="{67F74903-1D76-4D1F-95B4-D6B51A8F235D}" destId="{FDD289D2-022A-442B-BE93-A621BDCF09C8}" srcOrd="4" destOrd="0" presId="urn:microsoft.com/office/officeart/2005/8/layout/hProcess9"/>
    <dgm:cxn modelId="{34CA778A-0DD7-4374-BA26-20BEB522E657}" type="presParOf" srcId="{67F74903-1D76-4D1F-95B4-D6B51A8F235D}" destId="{E1868A47-C508-4C6E-AF94-80E8C8422A5F}" srcOrd="5" destOrd="0" presId="urn:microsoft.com/office/officeart/2005/8/layout/hProcess9"/>
    <dgm:cxn modelId="{0BCD0230-31E7-420F-9679-D2FA08556F5F}" type="presParOf" srcId="{67F74903-1D76-4D1F-95B4-D6B51A8F235D}" destId="{15A37C89-129C-49E1-ADF2-2726F06899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E94B3-592D-40CC-A031-E05FB8EDB7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01BC27-A821-4DA7-9F13-913CEF6A6BD2}">
      <dgm:prSet/>
      <dgm:spPr/>
      <dgm:t>
        <a:bodyPr/>
        <a:lstStyle/>
        <a:p>
          <a:pPr rtl="0"/>
          <a:r>
            <a:rPr lang="ru-RU" dirty="0" smtClean="0"/>
            <a:t>Группы школ партнеров </a:t>
          </a:r>
          <a:r>
            <a:rPr lang="ru-RU" dirty="0" smtClean="0">
              <a:solidFill>
                <a:srgbClr val="0070C0"/>
              </a:solidFill>
            </a:rPr>
            <a:t>(</a:t>
          </a:r>
          <a:r>
            <a:rPr lang="ru-RU" i="1" dirty="0" smtClean="0">
              <a:solidFill>
                <a:srgbClr val="0070C0"/>
              </a:solidFill>
            </a:rPr>
            <a:t>ресурсное (донорское) </a:t>
          </a:r>
          <a:r>
            <a:rPr lang="ru-RU" dirty="0" smtClean="0"/>
            <a:t>взаимодействие, где одна из школ, имеет наиболее сильные позиции в реализуемом направлении, предоставляет ресурсы, а остальные ими пользуются на безвозмездной основе и </a:t>
          </a:r>
          <a:r>
            <a:rPr lang="ru-RU" i="1" dirty="0" smtClean="0">
              <a:solidFill>
                <a:srgbClr val="0070C0"/>
              </a:solidFill>
            </a:rPr>
            <a:t>паритетное </a:t>
          </a:r>
          <a:r>
            <a:rPr lang="ru-RU" dirty="0" smtClean="0"/>
            <a:t>взаимодействие, обмен ресурсами и услугами многосторонний, взаимовыгодный):</a:t>
          </a:r>
          <a:endParaRPr lang="ru-RU" dirty="0"/>
        </a:p>
      </dgm:t>
    </dgm:pt>
    <dgm:pt modelId="{2018EE62-B9CD-4528-AD4B-099D27047209}" type="parTrans" cxnId="{735FB9A6-419A-4658-A59A-F1D9F47B3D91}">
      <dgm:prSet/>
      <dgm:spPr/>
      <dgm:t>
        <a:bodyPr/>
        <a:lstStyle/>
        <a:p>
          <a:endParaRPr lang="ru-RU"/>
        </a:p>
      </dgm:t>
    </dgm:pt>
    <dgm:pt modelId="{2A1C5AF1-5F9E-4823-8894-B247B506F5AB}" type="sibTrans" cxnId="{735FB9A6-419A-4658-A59A-F1D9F47B3D91}">
      <dgm:prSet/>
      <dgm:spPr/>
      <dgm:t>
        <a:bodyPr/>
        <a:lstStyle/>
        <a:p>
          <a:endParaRPr lang="ru-RU"/>
        </a:p>
      </dgm:t>
    </dgm:pt>
    <dgm:pt modelId="{79FF0CC7-EE8B-48E1-B125-EE6E620E2EC6}">
      <dgm:prSet/>
      <dgm:spPr/>
      <dgm:t>
        <a:bodyPr/>
        <a:lstStyle/>
        <a:p>
          <a:pPr rtl="0"/>
          <a:r>
            <a:rPr lang="ru-RU" smtClean="0"/>
            <a:t>МКОУ «Приладожская СОШ» - МКОУ «Путиловская ООШ»; </a:t>
          </a:r>
          <a:endParaRPr lang="ru-RU"/>
        </a:p>
      </dgm:t>
    </dgm:pt>
    <dgm:pt modelId="{9692C652-8B4C-4392-BC25-F8A87A9A3ACD}" type="parTrans" cxnId="{61109762-7396-4F14-9313-AA90515E7F7A}">
      <dgm:prSet/>
      <dgm:spPr/>
      <dgm:t>
        <a:bodyPr/>
        <a:lstStyle/>
        <a:p>
          <a:endParaRPr lang="ru-RU"/>
        </a:p>
      </dgm:t>
    </dgm:pt>
    <dgm:pt modelId="{20F639F6-4894-4D2D-93D5-5F264B32B708}" type="sibTrans" cxnId="{61109762-7396-4F14-9313-AA90515E7F7A}">
      <dgm:prSet/>
      <dgm:spPr/>
      <dgm:t>
        <a:bodyPr/>
        <a:lstStyle/>
        <a:p>
          <a:endParaRPr lang="ru-RU"/>
        </a:p>
      </dgm:t>
    </dgm:pt>
    <dgm:pt modelId="{0BDA30E2-C46C-4CC0-A41A-1C474D2962E5}">
      <dgm:prSet/>
      <dgm:spPr/>
      <dgm:t>
        <a:bodyPr/>
        <a:lstStyle/>
        <a:p>
          <a:pPr rtl="0"/>
          <a:r>
            <a:rPr lang="ru-RU" smtClean="0"/>
            <a:t>МБОУ «Шлиссельбургская СОШ № 1 с углубленным изучением отдельных предметов» - МКОУ «Шумская СОШ»;</a:t>
          </a:r>
          <a:endParaRPr lang="ru-RU"/>
        </a:p>
      </dgm:t>
    </dgm:pt>
    <dgm:pt modelId="{218C3F4F-8ECC-4427-B7E4-99905D8E0B7B}" type="parTrans" cxnId="{9FD92A77-BD65-40B0-88A1-2AD864108422}">
      <dgm:prSet/>
      <dgm:spPr/>
      <dgm:t>
        <a:bodyPr/>
        <a:lstStyle/>
        <a:p>
          <a:endParaRPr lang="ru-RU"/>
        </a:p>
      </dgm:t>
    </dgm:pt>
    <dgm:pt modelId="{6422C871-0E62-473B-AAA3-C839CBFCFD19}" type="sibTrans" cxnId="{9FD92A77-BD65-40B0-88A1-2AD864108422}">
      <dgm:prSet/>
      <dgm:spPr/>
      <dgm:t>
        <a:bodyPr/>
        <a:lstStyle/>
        <a:p>
          <a:endParaRPr lang="ru-RU"/>
        </a:p>
      </dgm:t>
    </dgm:pt>
    <dgm:pt modelId="{E5AE4F4F-9B66-4025-834A-EEB4B27C321C}">
      <dgm:prSet/>
      <dgm:spPr/>
      <dgm:t>
        <a:bodyPr/>
        <a:lstStyle/>
        <a:p>
          <a:pPr rtl="0"/>
          <a:r>
            <a:rPr lang="ru-RU" smtClean="0"/>
            <a:t>МКОУ «Приладожская СОШ» - МКОУ «Назиевская СОШ»;</a:t>
          </a:r>
          <a:endParaRPr lang="ru-RU"/>
        </a:p>
      </dgm:t>
    </dgm:pt>
    <dgm:pt modelId="{5F00BD37-DAD4-422B-94F0-F3BAC42841E7}" type="parTrans" cxnId="{7ACA7077-D67F-4254-9729-C5AE6B92B65A}">
      <dgm:prSet/>
      <dgm:spPr/>
      <dgm:t>
        <a:bodyPr/>
        <a:lstStyle/>
        <a:p>
          <a:endParaRPr lang="ru-RU"/>
        </a:p>
      </dgm:t>
    </dgm:pt>
    <dgm:pt modelId="{64B26518-3AA3-4634-8B0D-D108DE641456}" type="sibTrans" cxnId="{7ACA7077-D67F-4254-9729-C5AE6B92B65A}">
      <dgm:prSet/>
      <dgm:spPr/>
      <dgm:t>
        <a:bodyPr/>
        <a:lstStyle/>
        <a:p>
          <a:endParaRPr lang="ru-RU"/>
        </a:p>
      </dgm:t>
    </dgm:pt>
    <dgm:pt modelId="{A1D64257-B10C-49C0-8646-258B09D21925}">
      <dgm:prSet/>
      <dgm:spPr/>
      <dgm:t>
        <a:bodyPr/>
        <a:lstStyle/>
        <a:p>
          <a:pPr rtl="0"/>
          <a:r>
            <a:rPr lang="ru-RU" smtClean="0"/>
            <a:t>МБОУ «Лицей г. Отрадное» - МКОУ «Отрадненская СОШ № 2»;</a:t>
          </a:r>
          <a:endParaRPr lang="ru-RU"/>
        </a:p>
      </dgm:t>
    </dgm:pt>
    <dgm:pt modelId="{A1AE70FD-93F2-41E7-A9B9-EBDBE2B43407}" type="parTrans" cxnId="{F190D62D-F339-49A0-9AB4-154916D51C31}">
      <dgm:prSet/>
      <dgm:spPr/>
      <dgm:t>
        <a:bodyPr/>
        <a:lstStyle/>
        <a:p>
          <a:endParaRPr lang="ru-RU"/>
        </a:p>
      </dgm:t>
    </dgm:pt>
    <dgm:pt modelId="{6905C29F-232A-43A7-BA8E-0B6017C74F7A}" type="sibTrans" cxnId="{F190D62D-F339-49A0-9AB4-154916D51C31}">
      <dgm:prSet/>
      <dgm:spPr/>
      <dgm:t>
        <a:bodyPr/>
        <a:lstStyle/>
        <a:p>
          <a:endParaRPr lang="ru-RU"/>
        </a:p>
      </dgm:t>
    </dgm:pt>
    <dgm:pt modelId="{D15AF952-DE2F-4F80-8F4E-D70CDD660D11}">
      <dgm:prSet/>
      <dgm:spPr/>
      <dgm:t>
        <a:bodyPr/>
        <a:lstStyle/>
        <a:p>
          <a:pPr rtl="0"/>
          <a:r>
            <a:rPr lang="ru-RU" smtClean="0"/>
            <a:t>МБОУ «Лицей г. Отрадное» - МБОУ «Отрадненская СОШ № 3»;</a:t>
          </a:r>
          <a:endParaRPr lang="ru-RU"/>
        </a:p>
      </dgm:t>
    </dgm:pt>
    <dgm:pt modelId="{2B24B6F4-4F3C-424B-BE87-5F59D719ED3D}" type="parTrans" cxnId="{FB21131B-6D67-42EA-BFE2-B21A0284611D}">
      <dgm:prSet/>
      <dgm:spPr/>
      <dgm:t>
        <a:bodyPr/>
        <a:lstStyle/>
        <a:p>
          <a:endParaRPr lang="ru-RU"/>
        </a:p>
      </dgm:t>
    </dgm:pt>
    <dgm:pt modelId="{2A72A156-18C4-42FF-AAA9-61C6EB71B4EB}" type="sibTrans" cxnId="{FB21131B-6D67-42EA-BFE2-B21A0284611D}">
      <dgm:prSet/>
      <dgm:spPr/>
      <dgm:t>
        <a:bodyPr/>
        <a:lstStyle/>
        <a:p>
          <a:endParaRPr lang="ru-RU"/>
        </a:p>
      </dgm:t>
    </dgm:pt>
    <dgm:pt modelId="{802A5CB9-DD0E-4F26-818D-955CA8048758}">
      <dgm:prSet/>
      <dgm:spPr/>
      <dgm:t>
        <a:bodyPr/>
        <a:lstStyle/>
        <a:p>
          <a:pPr rtl="0"/>
          <a:r>
            <a:rPr lang="ru-RU" smtClean="0"/>
            <a:t>МБОУ «Шлиссельбургская СОШ № 1 с углубленным изучением отдельных предметов» - МБОУ «Мгинская СОШ»;</a:t>
          </a:r>
          <a:endParaRPr lang="ru-RU"/>
        </a:p>
      </dgm:t>
    </dgm:pt>
    <dgm:pt modelId="{75B0B8B7-3EF4-416C-A2AC-DEA272B11F13}" type="parTrans" cxnId="{4079FF8C-EDF3-4384-86C1-4D074B03FF6F}">
      <dgm:prSet/>
      <dgm:spPr/>
      <dgm:t>
        <a:bodyPr/>
        <a:lstStyle/>
        <a:p>
          <a:endParaRPr lang="ru-RU"/>
        </a:p>
      </dgm:t>
    </dgm:pt>
    <dgm:pt modelId="{51BBA822-8AC1-47E3-B5E4-C2B6EBA1FC43}" type="sibTrans" cxnId="{4079FF8C-EDF3-4384-86C1-4D074B03FF6F}">
      <dgm:prSet/>
      <dgm:spPr/>
      <dgm:t>
        <a:bodyPr/>
        <a:lstStyle/>
        <a:p>
          <a:endParaRPr lang="ru-RU"/>
        </a:p>
      </dgm:t>
    </dgm:pt>
    <dgm:pt modelId="{87E3A2DA-747F-409F-9F58-6A7A437D333C}">
      <dgm:prSet/>
      <dgm:spPr/>
      <dgm:t>
        <a:bodyPr/>
        <a:lstStyle/>
        <a:p>
          <a:pPr rtl="0"/>
          <a:r>
            <a:rPr lang="ru-RU" smtClean="0"/>
            <a:t>МКОУ «Синявинская СОШ» - МКОУ «Суховская ООШ»;</a:t>
          </a:r>
          <a:endParaRPr lang="ru-RU"/>
        </a:p>
      </dgm:t>
    </dgm:pt>
    <dgm:pt modelId="{31301C50-81DC-46E1-BCAC-17F8EF4EA87E}" type="parTrans" cxnId="{FF8069A5-51BD-449E-8102-13335C3D91F6}">
      <dgm:prSet/>
      <dgm:spPr/>
      <dgm:t>
        <a:bodyPr/>
        <a:lstStyle/>
        <a:p>
          <a:endParaRPr lang="ru-RU"/>
        </a:p>
      </dgm:t>
    </dgm:pt>
    <dgm:pt modelId="{8A625549-DF86-433C-AC85-416C732184CA}" type="sibTrans" cxnId="{FF8069A5-51BD-449E-8102-13335C3D91F6}">
      <dgm:prSet/>
      <dgm:spPr/>
      <dgm:t>
        <a:bodyPr/>
        <a:lstStyle/>
        <a:p>
          <a:endParaRPr lang="ru-RU"/>
        </a:p>
      </dgm:t>
    </dgm:pt>
    <dgm:pt modelId="{B714DF2C-9EEC-45DB-BB30-D504ADEB6E95}" type="pres">
      <dgm:prSet presAssocID="{E9DE94B3-592D-40CC-A031-E05FB8EDB7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377ED-ED8B-4673-8A77-92AC81BDA4F1}" type="pres">
      <dgm:prSet presAssocID="{CB01BC27-A821-4DA7-9F13-913CEF6A6BD2}" presName="linNode" presStyleCnt="0"/>
      <dgm:spPr/>
    </dgm:pt>
    <dgm:pt modelId="{5FF79A2A-5C0B-4C9D-B481-D653B5DC0A31}" type="pres">
      <dgm:prSet presAssocID="{CB01BC27-A821-4DA7-9F13-913CEF6A6BD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302A4-1A14-462F-9F18-1A0BFDB7A9E3}" type="pres">
      <dgm:prSet presAssocID="{CB01BC27-A821-4DA7-9F13-913CEF6A6BD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B9C50-3046-4960-8F17-F6716C2EAE04}" type="presOf" srcId="{CB01BC27-A821-4DA7-9F13-913CEF6A6BD2}" destId="{5FF79A2A-5C0B-4C9D-B481-D653B5DC0A31}" srcOrd="0" destOrd="0" presId="urn:microsoft.com/office/officeart/2005/8/layout/vList5"/>
    <dgm:cxn modelId="{FB21131B-6D67-42EA-BFE2-B21A0284611D}" srcId="{CB01BC27-A821-4DA7-9F13-913CEF6A6BD2}" destId="{D15AF952-DE2F-4F80-8F4E-D70CDD660D11}" srcOrd="4" destOrd="0" parTransId="{2B24B6F4-4F3C-424B-BE87-5F59D719ED3D}" sibTransId="{2A72A156-18C4-42FF-AAA9-61C6EB71B4EB}"/>
    <dgm:cxn modelId="{9FD92A77-BD65-40B0-88A1-2AD864108422}" srcId="{CB01BC27-A821-4DA7-9F13-913CEF6A6BD2}" destId="{0BDA30E2-C46C-4CC0-A41A-1C474D2962E5}" srcOrd="1" destOrd="0" parTransId="{218C3F4F-8ECC-4427-B7E4-99905D8E0B7B}" sibTransId="{6422C871-0E62-473B-AAA3-C839CBFCFD19}"/>
    <dgm:cxn modelId="{FF8069A5-51BD-449E-8102-13335C3D91F6}" srcId="{CB01BC27-A821-4DA7-9F13-913CEF6A6BD2}" destId="{87E3A2DA-747F-409F-9F58-6A7A437D333C}" srcOrd="6" destOrd="0" parTransId="{31301C50-81DC-46E1-BCAC-17F8EF4EA87E}" sibTransId="{8A625549-DF86-433C-AC85-416C732184CA}"/>
    <dgm:cxn modelId="{EFC6E738-1EBD-4410-A53A-E33D11A8B579}" type="presOf" srcId="{E9DE94B3-592D-40CC-A031-E05FB8EDB7C4}" destId="{B714DF2C-9EEC-45DB-BB30-D504ADEB6E95}" srcOrd="0" destOrd="0" presId="urn:microsoft.com/office/officeart/2005/8/layout/vList5"/>
    <dgm:cxn modelId="{F190D62D-F339-49A0-9AB4-154916D51C31}" srcId="{CB01BC27-A821-4DA7-9F13-913CEF6A6BD2}" destId="{A1D64257-B10C-49C0-8646-258B09D21925}" srcOrd="3" destOrd="0" parTransId="{A1AE70FD-93F2-41E7-A9B9-EBDBE2B43407}" sibTransId="{6905C29F-232A-43A7-BA8E-0B6017C74F7A}"/>
    <dgm:cxn modelId="{7CFAA587-C7A2-4520-A1F2-9E0F6B37F12D}" type="presOf" srcId="{0BDA30E2-C46C-4CC0-A41A-1C474D2962E5}" destId="{9C7302A4-1A14-462F-9F18-1A0BFDB7A9E3}" srcOrd="0" destOrd="1" presId="urn:microsoft.com/office/officeart/2005/8/layout/vList5"/>
    <dgm:cxn modelId="{7ACA7077-D67F-4254-9729-C5AE6B92B65A}" srcId="{CB01BC27-A821-4DA7-9F13-913CEF6A6BD2}" destId="{E5AE4F4F-9B66-4025-834A-EEB4B27C321C}" srcOrd="2" destOrd="0" parTransId="{5F00BD37-DAD4-422B-94F0-F3BAC42841E7}" sibTransId="{64B26518-3AA3-4634-8B0D-D108DE641456}"/>
    <dgm:cxn modelId="{735FB9A6-419A-4658-A59A-F1D9F47B3D91}" srcId="{E9DE94B3-592D-40CC-A031-E05FB8EDB7C4}" destId="{CB01BC27-A821-4DA7-9F13-913CEF6A6BD2}" srcOrd="0" destOrd="0" parTransId="{2018EE62-B9CD-4528-AD4B-099D27047209}" sibTransId="{2A1C5AF1-5F9E-4823-8894-B247B506F5AB}"/>
    <dgm:cxn modelId="{70EEDA42-A57E-47D6-8C8E-BC41DA293B29}" type="presOf" srcId="{D15AF952-DE2F-4F80-8F4E-D70CDD660D11}" destId="{9C7302A4-1A14-462F-9F18-1A0BFDB7A9E3}" srcOrd="0" destOrd="4" presId="urn:microsoft.com/office/officeart/2005/8/layout/vList5"/>
    <dgm:cxn modelId="{61109762-7396-4F14-9313-AA90515E7F7A}" srcId="{CB01BC27-A821-4DA7-9F13-913CEF6A6BD2}" destId="{79FF0CC7-EE8B-48E1-B125-EE6E620E2EC6}" srcOrd="0" destOrd="0" parTransId="{9692C652-8B4C-4392-BC25-F8A87A9A3ACD}" sibTransId="{20F639F6-4894-4D2D-93D5-5F264B32B708}"/>
    <dgm:cxn modelId="{4079FF8C-EDF3-4384-86C1-4D074B03FF6F}" srcId="{CB01BC27-A821-4DA7-9F13-913CEF6A6BD2}" destId="{802A5CB9-DD0E-4F26-818D-955CA8048758}" srcOrd="5" destOrd="0" parTransId="{75B0B8B7-3EF4-416C-A2AC-DEA272B11F13}" sibTransId="{51BBA822-8AC1-47E3-B5E4-C2B6EBA1FC43}"/>
    <dgm:cxn modelId="{58D96241-FB51-42BF-A0E9-4EDAF969C729}" type="presOf" srcId="{802A5CB9-DD0E-4F26-818D-955CA8048758}" destId="{9C7302A4-1A14-462F-9F18-1A0BFDB7A9E3}" srcOrd="0" destOrd="5" presId="urn:microsoft.com/office/officeart/2005/8/layout/vList5"/>
    <dgm:cxn modelId="{B06DC519-C263-46EA-84BB-C6033D319BDD}" type="presOf" srcId="{79FF0CC7-EE8B-48E1-B125-EE6E620E2EC6}" destId="{9C7302A4-1A14-462F-9F18-1A0BFDB7A9E3}" srcOrd="0" destOrd="0" presId="urn:microsoft.com/office/officeart/2005/8/layout/vList5"/>
    <dgm:cxn modelId="{DD625CB1-BA34-4156-B5A2-B6FFCD5A8C0B}" type="presOf" srcId="{87E3A2DA-747F-409F-9F58-6A7A437D333C}" destId="{9C7302A4-1A14-462F-9F18-1A0BFDB7A9E3}" srcOrd="0" destOrd="6" presId="urn:microsoft.com/office/officeart/2005/8/layout/vList5"/>
    <dgm:cxn modelId="{5AF3F76B-93D2-4839-B7F5-C455814273EA}" type="presOf" srcId="{E5AE4F4F-9B66-4025-834A-EEB4B27C321C}" destId="{9C7302A4-1A14-462F-9F18-1A0BFDB7A9E3}" srcOrd="0" destOrd="2" presId="urn:microsoft.com/office/officeart/2005/8/layout/vList5"/>
    <dgm:cxn modelId="{C473F5DB-D73F-4AAB-906F-E9C5F33A8AA2}" type="presOf" srcId="{A1D64257-B10C-49C0-8646-258B09D21925}" destId="{9C7302A4-1A14-462F-9F18-1A0BFDB7A9E3}" srcOrd="0" destOrd="3" presId="urn:microsoft.com/office/officeart/2005/8/layout/vList5"/>
    <dgm:cxn modelId="{EFD7C597-B1D3-4297-B8BC-EEC3CB1B25C2}" type="presParOf" srcId="{B714DF2C-9EEC-45DB-BB30-D504ADEB6E95}" destId="{6A6377ED-ED8B-4673-8A77-92AC81BDA4F1}" srcOrd="0" destOrd="0" presId="urn:microsoft.com/office/officeart/2005/8/layout/vList5"/>
    <dgm:cxn modelId="{74B9FA2A-E03A-48BD-910B-4634718C10B0}" type="presParOf" srcId="{6A6377ED-ED8B-4673-8A77-92AC81BDA4F1}" destId="{5FF79A2A-5C0B-4C9D-B481-D653B5DC0A31}" srcOrd="0" destOrd="0" presId="urn:microsoft.com/office/officeart/2005/8/layout/vList5"/>
    <dgm:cxn modelId="{58EECA41-BB9F-42BA-9D56-C4608A23A255}" type="presParOf" srcId="{6A6377ED-ED8B-4673-8A77-92AC81BDA4F1}" destId="{9C7302A4-1A14-462F-9F18-1A0BFDB7A9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6DA91C-7E74-4F98-AEDC-5050E2A3D9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B646B68-0CD4-43B8-B03B-62F7D27E383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Приоритетными направлениями государственной политики в сфере образования являются создание единой федеральной системы научно-методического сопровождения педагогических работников в рамках национального проекта </a:t>
          </a:r>
          <a:r>
            <a:rPr lang="ru-RU" b="1" dirty="0" smtClean="0"/>
            <a:t>«Образование» </a:t>
          </a:r>
          <a:r>
            <a:rPr lang="ru-RU" dirty="0" smtClean="0"/>
            <a:t>(федеральный проект </a:t>
          </a:r>
          <a:r>
            <a:rPr lang="ru-RU" b="1" dirty="0" smtClean="0"/>
            <a:t>«Современная школа</a:t>
          </a:r>
          <a:r>
            <a:rPr lang="ru-RU" dirty="0" smtClean="0"/>
            <a:t>»).</a:t>
          </a:r>
          <a:endParaRPr lang="ru-RU" dirty="0"/>
        </a:p>
      </dgm:t>
    </dgm:pt>
    <dgm:pt modelId="{20D9CB23-26D5-4464-8099-AC3EC1483420}" type="parTrans" cxnId="{E031A6EF-9891-4CD0-BC83-7D68385F8E72}">
      <dgm:prSet/>
      <dgm:spPr/>
      <dgm:t>
        <a:bodyPr/>
        <a:lstStyle/>
        <a:p>
          <a:endParaRPr lang="ru-RU"/>
        </a:p>
      </dgm:t>
    </dgm:pt>
    <dgm:pt modelId="{41404CB4-9951-4483-A1EE-C238EA3A3338}" type="sibTrans" cxnId="{E031A6EF-9891-4CD0-BC83-7D68385F8E72}">
      <dgm:prSet/>
      <dgm:spPr/>
      <dgm:t>
        <a:bodyPr/>
        <a:lstStyle/>
        <a:p>
          <a:endParaRPr lang="ru-RU"/>
        </a:p>
      </dgm:t>
    </dgm:pt>
    <dgm:pt modelId="{98B3B512-E276-4E09-9844-78018B552E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В соответствии с федеральным проектом </a:t>
          </a:r>
          <a:r>
            <a:rPr lang="ru-RU" b="1" dirty="0" smtClean="0"/>
            <a:t>«Учитель будущего» </a:t>
          </a:r>
          <a:r>
            <a:rPr lang="ru-RU" dirty="0" smtClean="0"/>
            <a:t>национального проекта </a:t>
          </a:r>
          <a:r>
            <a:rPr lang="ru-RU" b="1" dirty="0" smtClean="0"/>
            <a:t>«Образование» </a:t>
          </a:r>
          <a:r>
            <a:rPr lang="ru-RU" dirty="0" smtClean="0"/>
            <a:t>предполагается внедрение национальной системы профессионального роста педагогических работников, охватывающей не менее 50% учителей общеобразовательных организаций.</a:t>
          </a:r>
          <a:endParaRPr lang="ru-RU" dirty="0"/>
        </a:p>
      </dgm:t>
    </dgm:pt>
    <dgm:pt modelId="{B725B0E5-9419-45AD-BEEE-99D6C2B5DB07}" type="parTrans" cxnId="{8ABC83CD-51C9-40B7-9A74-534FCEB9CAF4}">
      <dgm:prSet/>
      <dgm:spPr/>
      <dgm:t>
        <a:bodyPr/>
        <a:lstStyle/>
        <a:p>
          <a:endParaRPr lang="ru-RU"/>
        </a:p>
      </dgm:t>
    </dgm:pt>
    <dgm:pt modelId="{F180B15B-F087-4ECE-8DF3-C34DA095D1A7}" type="sibTrans" cxnId="{8ABC83CD-51C9-40B7-9A74-534FCEB9CAF4}">
      <dgm:prSet/>
      <dgm:spPr/>
      <dgm:t>
        <a:bodyPr/>
        <a:lstStyle/>
        <a:p>
          <a:endParaRPr lang="ru-RU"/>
        </a:p>
      </dgm:t>
    </dgm:pt>
    <dgm:pt modelId="{A0D882F3-F73A-4205-91B0-20CE890A55FC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ru-RU" dirty="0" smtClean="0"/>
            <a:t>Согласно федеральному проекту </a:t>
          </a:r>
          <a:r>
            <a:rPr lang="ru-RU" b="1" dirty="0" smtClean="0"/>
            <a:t>«Новые возможности для каждого» </a:t>
          </a:r>
          <a:r>
            <a:rPr lang="ru-RU" dirty="0" smtClean="0"/>
            <a:t>предполагается формирование системы, в рамках которой работники смогут непрерывно обновлять свои профессиональные знания и приобретать новые профессиональные навыки…</a:t>
          </a:r>
          <a:endParaRPr lang="ru-RU" dirty="0"/>
        </a:p>
      </dgm:t>
    </dgm:pt>
    <dgm:pt modelId="{3E402168-D8F9-45FF-BB2D-1D1DA573406A}" type="parTrans" cxnId="{3F312229-296D-4F5F-8BB8-43D7938277FD}">
      <dgm:prSet/>
      <dgm:spPr/>
      <dgm:t>
        <a:bodyPr/>
        <a:lstStyle/>
        <a:p>
          <a:endParaRPr lang="ru-RU"/>
        </a:p>
      </dgm:t>
    </dgm:pt>
    <dgm:pt modelId="{C34E0C5B-62EF-4FC2-8BBC-812E808A4687}" type="sibTrans" cxnId="{3F312229-296D-4F5F-8BB8-43D7938277FD}">
      <dgm:prSet/>
      <dgm:spPr/>
      <dgm:t>
        <a:bodyPr/>
        <a:lstStyle/>
        <a:p>
          <a:endParaRPr lang="ru-RU"/>
        </a:p>
      </dgm:t>
    </dgm:pt>
    <dgm:pt modelId="{B3663184-6230-4D51-A342-D696AACF68C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Задачей федерального проекта </a:t>
          </a:r>
          <a:r>
            <a:rPr lang="ru-RU" b="1" dirty="0" smtClean="0"/>
            <a:t>«Социальная активность» </a:t>
          </a:r>
          <a:r>
            <a:rPr lang="ru-RU" dirty="0" smtClean="0"/>
            <a:t>является </a:t>
          </a:r>
          <a:r>
            <a:rPr lang="ru-RU" dirty="0" smtClean="0">
              <a:solidFill>
                <a:srgbClr val="FFFF00"/>
              </a:solidFill>
            </a:rPr>
            <a:t>создание условий для развития наставничества, поддержки общественных инициатив и проектов…</a:t>
          </a:r>
          <a:endParaRPr lang="ru-RU" dirty="0">
            <a:solidFill>
              <a:srgbClr val="FFFF00"/>
            </a:solidFill>
          </a:endParaRPr>
        </a:p>
      </dgm:t>
    </dgm:pt>
    <dgm:pt modelId="{DB75937D-111D-4D3A-B8B3-132A3AE55C51}" type="parTrans" cxnId="{44CF68CA-C9EB-493A-BA8B-653B62EE7F88}">
      <dgm:prSet/>
      <dgm:spPr/>
      <dgm:t>
        <a:bodyPr/>
        <a:lstStyle/>
        <a:p>
          <a:endParaRPr lang="ru-RU"/>
        </a:p>
      </dgm:t>
    </dgm:pt>
    <dgm:pt modelId="{948F606E-8396-4549-9219-B9D87AC43943}" type="sibTrans" cxnId="{44CF68CA-C9EB-493A-BA8B-653B62EE7F88}">
      <dgm:prSet/>
      <dgm:spPr/>
      <dgm:t>
        <a:bodyPr/>
        <a:lstStyle/>
        <a:p>
          <a:endParaRPr lang="ru-RU"/>
        </a:p>
      </dgm:t>
    </dgm:pt>
    <dgm:pt modelId="{61E5AAE2-B6B4-4B7B-8B9F-4DFA6EFACB40}" type="pres">
      <dgm:prSet presAssocID="{566DA91C-7E74-4F98-AEDC-5050E2A3D9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09790-AC62-4514-8095-773A9A37A04C}" type="pres">
      <dgm:prSet presAssocID="{6B646B68-0CD4-43B8-B03B-62F7D27E38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E15C5-2FEC-4E40-B547-9941C1E51B26}" type="pres">
      <dgm:prSet presAssocID="{41404CB4-9951-4483-A1EE-C238EA3A3338}" presName="spacer" presStyleCnt="0"/>
      <dgm:spPr/>
    </dgm:pt>
    <dgm:pt modelId="{0AA26A95-B1C8-4ED2-8E05-A27859AF4F6E}" type="pres">
      <dgm:prSet presAssocID="{98B3B512-E276-4E09-9844-78018B552E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9B2ED-7025-4B14-89A1-6F8F61CCDC43}" type="pres">
      <dgm:prSet presAssocID="{F180B15B-F087-4ECE-8DF3-C34DA095D1A7}" presName="spacer" presStyleCnt="0"/>
      <dgm:spPr/>
    </dgm:pt>
    <dgm:pt modelId="{E979FF49-D983-404B-B9C9-A2D62072556B}" type="pres">
      <dgm:prSet presAssocID="{A0D882F3-F73A-4205-91B0-20CE890A55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F7A9A-3996-4E80-909B-DA1D239CF0CE}" type="pres">
      <dgm:prSet presAssocID="{C34E0C5B-62EF-4FC2-8BBC-812E808A4687}" presName="spacer" presStyleCnt="0"/>
      <dgm:spPr/>
    </dgm:pt>
    <dgm:pt modelId="{6B7BD7B7-9987-4AD5-B4FE-41AF1857599F}" type="pres">
      <dgm:prSet presAssocID="{B3663184-6230-4D51-A342-D696AACF68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C05A2-5A7F-4243-8D9F-79396DE525DE}" type="presOf" srcId="{566DA91C-7E74-4F98-AEDC-5050E2A3D98C}" destId="{61E5AAE2-B6B4-4B7B-8B9F-4DFA6EFACB40}" srcOrd="0" destOrd="0" presId="urn:microsoft.com/office/officeart/2005/8/layout/vList2"/>
    <dgm:cxn modelId="{3F312229-296D-4F5F-8BB8-43D7938277FD}" srcId="{566DA91C-7E74-4F98-AEDC-5050E2A3D98C}" destId="{A0D882F3-F73A-4205-91B0-20CE890A55FC}" srcOrd="2" destOrd="0" parTransId="{3E402168-D8F9-45FF-BB2D-1D1DA573406A}" sibTransId="{C34E0C5B-62EF-4FC2-8BBC-812E808A4687}"/>
    <dgm:cxn modelId="{9BC4CB92-114D-40D1-95B2-14F3702365ED}" type="presOf" srcId="{A0D882F3-F73A-4205-91B0-20CE890A55FC}" destId="{E979FF49-D983-404B-B9C9-A2D62072556B}" srcOrd="0" destOrd="0" presId="urn:microsoft.com/office/officeart/2005/8/layout/vList2"/>
    <dgm:cxn modelId="{2B73B990-B0DF-4C0E-8077-9EC402EB7110}" type="presOf" srcId="{B3663184-6230-4D51-A342-D696AACF68C4}" destId="{6B7BD7B7-9987-4AD5-B4FE-41AF1857599F}" srcOrd="0" destOrd="0" presId="urn:microsoft.com/office/officeart/2005/8/layout/vList2"/>
    <dgm:cxn modelId="{44CF68CA-C9EB-493A-BA8B-653B62EE7F88}" srcId="{566DA91C-7E74-4F98-AEDC-5050E2A3D98C}" destId="{B3663184-6230-4D51-A342-D696AACF68C4}" srcOrd="3" destOrd="0" parTransId="{DB75937D-111D-4D3A-B8B3-132A3AE55C51}" sibTransId="{948F606E-8396-4549-9219-B9D87AC43943}"/>
    <dgm:cxn modelId="{8ABC83CD-51C9-40B7-9A74-534FCEB9CAF4}" srcId="{566DA91C-7E74-4F98-AEDC-5050E2A3D98C}" destId="{98B3B512-E276-4E09-9844-78018B552E49}" srcOrd="1" destOrd="0" parTransId="{B725B0E5-9419-45AD-BEEE-99D6C2B5DB07}" sibTransId="{F180B15B-F087-4ECE-8DF3-C34DA095D1A7}"/>
    <dgm:cxn modelId="{98FDA587-5A4C-4992-8449-63DA4FEA5FDF}" type="presOf" srcId="{6B646B68-0CD4-43B8-B03B-62F7D27E383E}" destId="{81009790-AC62-4514-8095-773A9A37A04C}" srcOrd="0" destOrd="0" presId="urn:microsoft.com/office/officeart/2005/8/layout/vList2"/>
    <dgm:cxn modelId="{F2D16C8F-01B5-4940-9C85-A2D4B35724F4}" type="presOf" srcId="{98B3B512-E276-4E09-9844-78018B552E49}" destId="{0AA26A95-B1C8-4ED2-8E05-A27859AF4F6E}" srcOrd="0" destOrd="0" presId="urn:microsoft.com/office/officeart/2005/8/layout/vList2"/>
    <dgm:cxn modelId="{E031A6EF-9891-4CD0-BC83-7D68385F8E72}" srcId="{566DA91C-7E74-4F98-AEDC-5050E2A3D98C}" destId="{6B646B68-0CD4-43B8-B03B-62F7D27E383E}" srcOrd="0" destOrd="0" parTransId="{20D9CB23-26D5-4464-8099-AC3EC1483420}" sibTransId="{41404CB4-9951-4483-A1EE-C238EA3A3338}"/>
    <dgm:cxn modelId="{82CD8074-57E9-4AC0-9450-1492464F5946}" type="presParOf" srcId="{61E5AAE2-B6B4-4B7B-8B9F-4DFA6EFACB40}" destId="{81009790-AC62-4514-8095-773A9A37A04C}" srcOrd="0" destOrd="0" presId="urn:microsoft.com/office/officeart/2005/8/layout/vList2"/>
    <dgm:cxn modelId="{9951144D-AF2E-4641-BE3A-9E057B9DFB83}" type="presParOf" srcId="{61E5AAE2-B6B4-4B7B-8B9F-4DFA6EFACB40}" destId="{F75E15C5-2FEC-4E40-B547-9941C1E51B26}" srcOrd="1" destOrd="0" presId="urn:microsoft.com/office/officeart/2005/8/layout/vList2"/>
    <dgm:cxn modelId="{1CDE3CCF-0A8B-4C80-89B0-929955BE76CE}" type="presParOf" srcId="{61E5AAE2-B6B4-4B7B-8B9F-4DFA6EFACB40}" destId="{0AA26A95-B1C8-4ED2-8E05-A27859AF4F6E}" srcOrd="2" destOrd="0" presId="urn:microsoft.com/office/officeart/2005/8/layout/vList2"/>
    <dgm:cxn modelId="{3D636DAA-C369-4542-8527-203EBF89C4A3}" type="presParOf" srcId="{61E5AAE2-B6B4-4B7B-8B9F-4DFA6EFACB40}" destId="{3DB9B2ED-7025-4B14-89A1-6F8F61CCDC43}" srcOrd="3" destOrd="0" presId="urn:microsoft.com/office/officeart/2005/8/layout/vList2"/>
    <dgm:cxn modelId="{E4D1870A-4F6D-4EF0-A647-FB6984BF0050}" type="presParOf" srcId="{61E5AAE2-B6B4-4B7B-8B9F-4DFA6EFACB40}" destId="{E979FF49-D983-404B-B9C9-A2D62072556B}" srcOrd="4" destOrd="0" presId="urn:microsoft.com/office/officeart/2005/8/layout/vList2"/>
    <dgm:cxn modelId="{0A70BC47-F97A-450A-A043-4152E12A4DA0}" type="presParOf" srcId="{61E5AAE2-B6B4-4B7B-8B9F-4DFA6EFACB40}" destId="{D18F7A9A-3996-4E80-909B-DA1D239CF0CE}" srcOrd="5" destOrd="0" presId="urn:microsoft.com/office/officeart/2005/8/layout/vList2"/>
    <dgm:cxn modelId="{8B6399EF-17CA-4C64-952C-24A05476AD17}" type="presParOf" srcId="{61E5AAE2-B6B4-4B7B-8B9F-4DFA6EFACB40}" destId="{6B7BD7B7-9987-4AD5-B4FE-41AF185759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EBAED-ECC7-48CC-B613-BB1925238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84648-1A84-4550-B860-5D4594FD4B9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</a:rPr>
            <a:t>10</a:t>
          </a:r>
          <a:r>
            <a:rPr lang="ru-RU" dirty="0" smtClean="0"/>
            <a:t> педагогов желают войти в состав педагогов-наставников, необходимо учесть это при планировании данной работы в ОО, в районе;</a:t>
          </a:r>
          <a:endParaRPr lang="ru-RU" dirty="0"/>
        </a:p>
      </dgm:t>
    </dgm:pt>
    <dgm:pt modelId="{E5512C77-F53D-49F2-A93A-97537433330A}" type="parTrans" cxnId="{6224EA8E-C46B-43AE-8130-83E044DE608A}">
      <dgm:prSet/>
      <dgm:spPr/>
      <dgm:t>
        <a:bodyPr/>
        <a:lstStyle/>
        <a:p>
          <a:endParaRPr lang="ru-RU"/>
        </a:p>
      </dgm:t>
    </dgm:pt>
    <dgm:pt modelId="{E8617489-0EC2-430F-9B9C-DB504B713230}" type="sibTrans" cxnId="{6224EA8E-C46B-43AE-8130-83E044DE608A}">
      <dgm:prSet/>
      <dgm:spPr/>
      <dgm:t>
        <a:bodyPr/>
        <a:lstStyle/>
        <a:p>
          <a:endParaRPr lang="ru-RU"/>
        </a:p>
      </dgm:t>
    </dgm:pt>
    <dgm:pt modelId="{9A605093-C170-40BA-A22D-E00862CD429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</a:rPr>
            <a:t>62</a:t>
          </a:r>
          <a:r>
            <a:rPr lang="ru-RU" dirty="0" smtClean="0"/>
            <a:t> педагога заявили о желании войти в состав инфраструктуры поддержки и научно-методического сопровождения педагогов Кировского муниципального района;</a:t>
          </a:r>
          <a:endParaRPr lang="ru-RU" dirty="0"/>
        </a:p>
      </dgm:t>
    </dgm:pt>
    <dgm:pt modelId="{F675603A-0AAB-405F-AC4D-FF664FB50F70}" type="parTrans" cxnId="{17249475-B8F6-4338-8EA7-E59D1FA95670}">
      <dgm:prSet/>
      <dgm:spPr/>
      <dgm:t>
        <a:bodyPr/>
        <a:lstStyle/>
        <a:p>
          <a:endParaRPr lang="ru-RU"/>
        </a:p>
      </dgm:t>
    </dgm:pt>
    <dgm:pt modelId="{B651ABC2-A912-4419-8CBA-E1AC4FF306D9}" type="sibTrans" cxnId="{17249475-B8F6-4338-8EA7-E59D1FA95670}">
      <dgm:prSet/>
      <dgm:spPr/>
      <dgm:t>
        <a:bodyPr/>
        <a:lstStyle/>
        <a:p>
          <a:endParaRPr lang="ru-RU"/>
        </a:p>
      </dgm:t>
    </dgm:pt>
    <dgm:pt modelId="{6C92FC0C-EEA1-4ED0-9AA8-63E3A190589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Педагоги ОО, которые являются активными участниками региональных и муниципальных проектов демонстрируют более высокую степень удовлетворенности организацией методической работы на муниципальном и институциональном уровнях;   </a:t>
          </a:r>
          <a:endParaRPr lang="ru-RU" dirty="0"/>
        </a:p>
      </dgm:t>
    </dgm:pt>
    <dgm:pt modelId="{E5F1E740-FE7D-4CCC-8CA2-EFE1AF910B44}" type="parTrans" cxnId="{C742FDB9-D588-4DDB-84F2-706AB886343E}">
      <dgm:prSet/>
      <dgm:spPr/>
      <dgm:t>
        <a:bodyPr/>
        <a:lstStyle/>
        <a:p>
          <a:endParaRPr lang="ru-RU"/>
        </a:p>
      </dgm:t>
    </dgm:pt>
    <dgm:pt modelId="{DE4AE95C-2CD8-49DE-A0DC-92CE59B97584}" type="sibTrans" cxnId="{C742FDB9-D588-4DDB-84F2-706AB886343E}">
      <dgm:prSet/>
      <dgm:spPr/>
      <dgm:t>
        <a:bodyPr/>
        <a:lstStyle/>
        <a:p>
          <a:endParaRPr lang="ru-RU"/>
        </a:p>
      </dgm:t>
    </dgm:pt>
    <dgm:pt modelId="{9E9E9FF7-420F-4D89-98CD-562F2DC420A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Педагоги, которые занимают пассивную позицию и не включаются в методические активности на уровне района и образовательной организации, недостаточно проинформированы о проводимой работе на всех уровнях, чаще дают низкую оценку данному виду работы и более подвержены риску эмоционального и профессионального выгорания;</a:t>
          </a:r>
          <a:endParaRPr lang="ru-RU" dirty="0"/>
        </a:p>
      </dgm:t>
    </dgm:pt>
    <dgm:pt modelId="{0D107B14-F8A7-43E1-A20B-F7B269E0A512}" type="parTrans" cxnId="{37AF85F3-D761-4C77-B8D2-0B01CA2663CC}">
      <dgm:prSet/>
      <dgm:spPr/>
      <dgm:t>
        <a:bodyPr/>
        <a:lstStyle/>
        <a:p>
          <a:endParaRPr lang="ru-RU"/>
        </a:p>
      </dgm:t>
    </dgm:pt>
    <dgm:pt modelId="{1065E4FC-CAF4-441D-B936-9922683F587D}" type="sibTrans" cxnId="{37AF85F3-D761-4C77-B8D2-0B01CA2663CC}">
      <dgm:prSet/>
      <dgm:spPr/>
      <dgm:t>
        <a:bodyPr/>
        <a:lstStyle/>
        <a:p>
          <a:endParaRPr lang="ru-RU"/>
        </a:p>
      </dgm:t>
    </dgm:pt>
    <dgm:pt modelId="{6CDD8D29-EFBA-4A95-9EC4-4A1272D76A72}" type="pres">
      <dgm:prSet presAssocID="{6E0EBAED-ECC7-48CC-B613-BB192523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A010D-25C4-4705-8073-D9EFBA7A9113}" type="pres">
      <dgm:prSet presAssocID="{8F984648-1A84-4550-B860-5D4594FD4B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F1F1E-ADD4-4753-8EBF-49C1C311A628}" type="pres">
      <dgm:prSet presAssocID="{E8617489-0EC2-430F-9B9C-DB504B713230}" presName="spacer" presStyleCnt="0"/>
      <dgm:spPr/>
    </dgm:pt>
    <dgm:pt modelId="{17A3C26E-AD4E-4791-8E5C-CD36F6D4A111}" type="pres">
      <dgm:prSet presAssocID="{9A605093-C170-40BA-A22D-E00862CD42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6B90D-98F8-4F7D-9DF6-22063C5065B7}" type="pres">
      <dgm:prSet presAssocID="{B651ABC2-A912-4419-8CBA-E1AC4FF306D9}" presName="spacer" presStyleCnt="0"/>
      <dgm:spPr/>
    </dgm:pt>
    <dgm:pt modelId="{4B7DFB6F-AA65-4D62-9E58-C15F4C334D1B}" type="pres">
      <dgm:prSet presAssocID="{6C92FC0C-EEA1-4ED0-9AA8-63E3A190589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067B-E94F-41A6-BB52-55294AEBBCB3}" type="pres">
      <dgm:prSet presAssocID="{DE4AE95C-2CD8-49DE-A0DC-92CE59B97584}" presName="spacer" presStyleCnt="0"/>
      <dgm:spPr/>
    </dgm:pt>
    <dgm:pt modelId="{CA2C0C5F-2671-42F9-A624-371CFDC960DE}" type="pres">
      <dgm:prSet presAssocID="{9E9E9FF7-420F-4D89-98CD-562F2DC420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E2D51-B3F5-44B5-929A-907DB2DE8298}" type="presOf" srcId="{8F984648-1A84-4550-B860-5D4594FD4B94}" destId="{D43A010D-25C4-4705-8073-D9EFBA7A9113}" srcOrd="0" destOrd="0" presId="urn:microsoft.com/office/officeart/2005/8/layout/vList2"/>
    <dgm:cxn modelId="{6224EA8E-C46B-43AE-8130-83E044DE608A}" srcId="{6E0EBAED-ECC7-48CC-B613-BB1925238C70}" destId="{8F984648-1A84-4550-B860-5D4594FD4B94}" srcOrd="0" destOrd="0" parTransId="{E5512C77-F53D-49F2-A93A-97537433330A}" sibTransId="{E8617489-0EC2-430F-9B9C-DB504B713230}"/>
    <dgm:cxn modelId="{94C743EC-498B-4CCD-BB74-C9A3DB7AA102}" type="presOf" srcId="{6C92FC0C-EEA1-4ED0-9AA8-63E3A1905899}" destId="{4B7DFB6F-AA65-4D62-9E58-C15F4C334D1B}" srcOrd="0" destOrd="0" presId="urn:microsoft.com/office/officeart/2005/8/layout/vList2"/>
    <dgm:cxn modelId="{37AF85F3-D761-4C77-B8D2-0B01CA2663CC}" srcId="{6E0EBAED-ECC7-48CC-B613-BB1925238C70}" destId="{9E9E9FF7-420F-4D89-98CD-562F2DC420A2}" srcOrd="3" destOrd="0" parTransId="{0D107B14-F8A7-43E1-A20B-F7B269E0A512}" sibTransId="{1065E4FC-CAF4-441D-B936-9922683F587D}"/>
    <dgm:cxn modelId="{7C9175AC-5D05-4B43-BDBA-1DC1262F7CF8}" type="presOf" srcId="{9A605093-C170-40BA-A22D-E00862CD429F}" destId="{17A3C26E-AD4E-4791-8E5C-CD36F6D4A111}" srcOrd="0" destOrd="0" presId="urn:microsoft.com/office/officeart/2005/8/layout/vList2"/>
    <dgm:cxn modelId="{17249475-B8F6-4338-8EA7-E59D1FA95670}" srcId="{6E0EBAED-ECC7-48CC-B613-BB1925238C70}" destId="{9A605093-C170-40BA-A22D-E00862CD429F}" srcOrd="1" destOrd="0" parTransId="{F675603A-0AAB-405F-AC4D-FF664FB50F70}" sibTransId="{B651ABC2-A912-4419-8CBA-E1AC4FF306D9}"/>
    <dgm:cxn modelId="{123A0266-B09F-4371-B985-41C8F4410389}" type="presOf" srcId="{9E9E9FF7-420F-4D89-98CD-562F2DC420A2}" destId="{CA2C0C5F-2671-42F9-A624-371CFDC960DE}" srcOrd="0" destOrd="0" presId="urn:microsoft.com/office/officeart/2005/8/layout/vList2"/>
    <dgm:cxn modelId="{F75F5287-F722-4A62-9076-C25F550BB2C2}" type="presOf" srcId="{6E0EBAED-ECC7-48CC-B613-BB1925238C70}" destId="{6CDD8D29-EFBA-4A95-9EC4-4A1272D76A72}" srcOrd="0" destOrd="0" presId="urn:microsoft.com/office/officeart/2005/8/layout/vList2"/>
    <dgm:cxn modelId="{C742FDB9-D588-4DDB-84F2-706AB886343E}" srcId="{6E0EBAED-ECC7-48CC-B613-BB1925238C70}" destId="{6C92FC0C-EEA1-4ED0-9AA8-63E3A1905899}" srcOrd="2" destOrd="0" parTransId="{E5F1E740-FE7D-4CCC-8CA2-EFE1AF910B44}" sibTransId="{DE4AE95C-2CD8-49DE-A0DC-92CE59B97584}"/>
    <dgm:cxn modelId="{3263D3EE-F2C9-40F9-B4E7-F80C1410265D}" type="presParOf" srcId="{6CDD8D29-EFBA-4A95-9EC4-4A1272D76A72}" destId="{D43A010D-25C4-4705-8073-D9EFBA7A9113}" srcOrd="0" destOrd="0" presId="urn:microsoft.com/office/officeart/2005/8/layout/vList2"/>
    <dgm:cxn modelId="{72231235-9E51-4720-ADEA-403EB07B118C}" type="presParOf" srcId="{6CDD8D29-EFBA-4A95-9EC4-4A1272D76A72}" destId="{A87F1F1E-ADD4-4753-8EBF-49C1C311A628}" srcOrd="1" destOrd="0" presId="urn:microsoft.com/office/officeart/2005/8/layout/vList2"/>
    <dgm:cxn modelId="{6EDC6C00-A131-4924-8B2A-E8408D9911E7}" type="presParOf" srcId="{6CDD8D29-EFBA-4A95-9EC4-4A1272D76A72}" destId="{17A3C26E-AD4E-4791-8E5C-CD36F6D4A111}" srcOrd="2" destOrd="0" presId="urn:microsoft.com/office/officeart/2005/8/layout/vList2"/>
    <dgm:cxn modelId="{3AD78332-90C1-46E8-9CDD-5DB7D01C95FD}" type="presParOf" srcId="{6CDD8D29-EFBA-4A95-9EC4-4A1272D76A72}" destId="{F9E6B90D-98F8-4F7D-9DF6-22063C5065B7}" srcOrd="3" destOrd="0" presId="urn:microsoft.com/office/officeart/2005/8/layout/vList2"/>
    <dgm:cxn modelId="{B10F4357-3507-4563-A01B-F55738C26444}" type="presParOf" srcId="{6CDD8D29-EFBA-4A95-9EC4-4A1272D76A72}" destId="{4B7DFB6F-AA65-4D62-9E58-C15F4C334D1B}" srcOrd="4" destOrd="0" presId="urn:microsoft.com/office/officeart/2005/8/layout/vList2"/>
    <dgm:cxn modelId="{1CE3D12E-1517-4168-B05F-31C6E997689E}" type="presParOf" srcId="{6CDD8D29-EFBA-4A95-9EC4-4A1272D76A72}" destId="{7A41067B-E94F-41A6-BB52-55294AEBBCB3}" srcOrd="5" destOrd="0" presId="urn:microsoft.com/office/officeart/2005/8/layout/vList2"/>
    <dgm:cxn modelId="{B6ED8744-D77E-483E-8FBB-35B8EC0FFB31}" type="presParOf" srcId="{6CDD8D29-EFBA-4A95-9EC4-4A1272D76A72}" destId="{CA2C0C5F-2671-42F9-A624-371CFDC960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Комитет образования администрации Кировского муниципального района Ленинградской области </a:t>
          </a:r>
          <a:endParaRPr lang="ru-RU" dirty="0">
            <a:solidFill>
              <a:schemeClr val="tx1"/>
            </a:solidFill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chemeClr val="tx1"/>
            </a:solidFill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тел. +7 (81362) 21-469</a:t>
          </a:r>
          <a:endParaRPr lang="ru-RU" dirty="0">
            <a:solidFill>
              <a:schemeClr val="tx1"/>
            </a:solidFill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0" i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kirovsk-metod@kirovsk-reg.r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u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FFBE964C-5BE4-497C-A7B7-94DC770D1B1C}" type="presOf" srcId="{4824EED4-7C6A-4EBF-86D7-CAEF0BBC25B2}" destId="{1EFCC234-AB7E-438E-9D86-7D57F10F6D14}" srcOrd="0" destOrd="0" presId="urn:microsoft.com/office/officeart/2005/8/layout/vList3"/>
    <dgm:cxn modelId="{84BA1416-C7D2-45F0-8D7F-4AD6E4D93F8A}" type="presOf" srcId="{E482FF39-FD55-4893-93BF-52C944B3F4CB}" destId="{BF4F86D8-6131-4EF3-8060-90BA941BA9E6}" srcOrd="0" destOrd="0" presId="urn:microsoft.com/office/officeart/2005/8/layout/vList3"/>
    <dgm:cxn modelId="{97891FBB-DBCC-46D3-84BA-F79D30E64FF9}" type="presOf" srcId="{575FCBE3-155E-4630-A8AF-4AD407698C63}" destId="{28A26DEF-42BC-4BD2-98D4-00BFD169DF6D}" srcOrd="0" destOrd="0" presId="urn:microsoft.com/office/officeart/2005/8/layout/vList3"/>
    <dgm:cxn modelId="{A5BAE7A0-A073-4733-A34C-30371B23B5A3}" type="presOf" srcId="{7F5C70F1-D1AA-4DEA-8307-58BB45580BD6}" destId="{8F8DDFFB-6FD2-4DF9-8F69-6947464F444C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3FD9AA3C-F3BE-4F73-B905-E7887CD50B85}" type="presOf" srcId="{28DDBF29-75FF-4973-A2C8-CDE350A2884D}" destId="{F5264D55-CFE3-412B-B43C-9AC648F3AFD0}" srcOrd="0" destOrd="0" presId="urn:microsoft.com/office/officeart/2005/8/layout/vList3"/>
    <dgm:cxn modelId="{F76AA9F2-F4F5-428E-9610-FCDEAD16C2E7}" type="presParOf" srcId="{F5264D55-CFE3-412B-B43C-9AC648F3AFD0}" destId="{F1713183-7A9C-413F-A1DB-4B7E28921AF8}" srcOrd="0" destOrd="0" presId="urn:microsoft.com/office/officeart/2005/8/layout/vList3"/>
    <dgm:cxn modelId="{31A998C5-E4A1-4462-8EEC-03185A72658E}" type="presParOf" srcId="{F1713183-7A9C-413F-A1DB-4B7E28921AF8}" destId="{FC0D725E-3AEC-45D5-B9BB-22E19B317A97}" srcOrd="0" destOrd="0" presId="urn:microsoft.com/office/officeart/2005/8/layout/vList3"/>
    <dgm:cxn modelId="{895D7F4F-917F-470F-8A2B-55172A894994}" type="presParOf" srcId="{F1713183-7A9C-413F-A1DB-4B7E28921AF8}" destId="{8F8DDFFB-6FD2-4DF9-8F69-6947464F444C}" srcOrd="1" destOrd="0" presId="urn:microsoft.com/office/officeart/2005/8/layout/vList3"/>
    <dgm:cxn modelId="{01AD84B9-91B7-46CA-89A3-300CE9172683}" type="presParOf" srcId="{F5264D55-CFE3-412B-B43C-9AC648F3AFD0}" destId="{3B630D8D-709C-4FEF-A0F6-EEA80204ADAC}" srcOrd="1" destOrd="0" presId="urn:microsoft.com/office/officeart/2005/8/layout/vList3"/>
    <dgm:cxn modelId="{05D0E265-2A20-45AE-B672-A2BAFF94A2AB}" type="presParOf" srcId="{F5264D55-CFE3-412B-B43C-9AC648F3AFD0}" destId="{27AAE3EC-5107-4516-94D4-6B025EA3F2B0}" srcOrd="2" destOrd="0" presId="urn:microsoft.com/office/officeart/2005/8/layout/vList3"/>
    <dgm:cxn modelId="{4484A345-6FC0-45AB-B42B-937813730C75}" type="presParOf" srcId="{27AAE3EC-5107-4516-94D4-6B025EA3F2B0}" destId="{E8893F74-4458-428A-BCBC-CAE72F3B3CC4}" srcOrd="0" destOrd="0" presId="urn:microsoft.com/office/officeart/2005/8/layout/vList3"/>
    <dgm:cxn modelId="{2A542425-2E3A-4F28-9B32-480A24685782}" type="presParOf" srcId="{27AAE3EC-5107-4516-94D4-6B025EA3F2B0}" destId="{1EFCC234-AB7E-438E-9D86-7D57F10F6D14}" srcOrd="1" destOrd="0" presId="urn:microsoft.com/office/officeart/2005/8/layout/vList3"/>
    <dgm:cxn modelId="{CBBFF300-07F3-43C2-BC13-390B5480F76E}" type="presParOf" srcId="{F5264D55-CFE3-412B-B43C-9AC648F3AFD0}" destId="{2AE16B1E-CC79-4C65-8089-61CE6C536CB4}" srcOrd="3" destOrd="0" presId="urn:microsoft.com/office/officeart/2005/8/layout/vList3"/>
    <dgm:cxn modelId="{E36D3382-7649-4A75-A3B4-F3898CC39135}" type="presParOf" srcId="{F5264D55-CFE3-412B-B43C-9AC648F3AFD0}" destId="{C987AF50-1D92-43CA-934B-CC1597D4F534}" srcOrd="4" destOrd="0" presId="urn:microsoft.com/office/officeart/2005/8/layout/vList3"/>
    <dgm:cxn modelId="{1790B859-68FD-49B4-92AB-8F8924626241}" type="presParOf" srcId="{C987AF50-1D92-43CA-934B-CC1597D4F534}" destId="{708F2F1B-5AAE-426A-940F-4FAA224CB914}" srcOrd="0" destOrd="0" presId="urn:microsoft.com/office/officeart/2005/8/layout/vList3"/>
    <dgm:cxn modelId="{480C8229-7DDD-4AFE-A1F9-473F1C415DE6}" type="presParOf" srcId="{C987AF50-1D92-43CA-934B-CC1597D4F534}" destId="{28A26DEF-42BC-4BD2-98D4-00BFD169DF6D}" srcOrd="1" destOrd="0" presId="urn:microsoft.com/office/officeart/2005/8/layout/vList3"/>
    <dgm:cxn modelId="{C306CB74-4B03-4928-91FD-A36D541EA778}" type="presParOf" srcId="{F5264D55-CFE3-412B-B43C-9AC648F3AFD0}" destId="{1EA1967B-9C30-4B1B-9C0B-D6F6C40032D2}" srcOrd="5" destOrd="0" presId="urn:microsoft.com/office/officeart/2005/8/layout/vList3"/>
    <dgm:cxn modelId="{9C02BCBF-D2C1-4F9D-9170-E0C73D465F2A}" type="presParOf" srcId="{F5264D55-CFE3-412B-B43C-9AC648F3AFD0}" destId="{89C63A61-2125-4C0A-88A5-4736F3FA908D}" srcOrd="6" destOrd="0" presId="urn:microsoft.com/office/officeart/2005/8/layout/vList3"/>
    <dgm:cxn modelId="{59E8429E-87B8-42D5-A178-F8A60E5BBEE0}" type="presParOf" srcId="{89C63A61-2125-4C0A-88A5-4736F3FA908D}" destId="{F01B8390-848D-4718-AE5B-23111CDD2C6D}" srcOrd="0" destOrd="0" presId="urn:microsoft.com/office/officeart/2005/8/layout/vList3"/>
    <dgm:cxn modelId="{138F7007-6A05-4194-B7C0-0F656435CCD8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55AA5-021E-4802-A682-53B72B7D1CCD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5E790-449E-4DED-B552-05AD54E39B0D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accent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определение партнеров сетевого взаимодействия на 2024-2025 учебный год;</a:t>
          </a:r>
          <a:endParaRPr lang="ru-RU" sz="1300" kern="1200" dirty="0"/>
        </a:p>
      </dsp:txBody>
      <dsp:txXfrm>
        <a:off x="99344" y="1558266"/>
        <a:ext cx="1790599" cy="1760268"/>
      </dsp:txXfrm>
    </dsp:sp>
    <dsp:sp modelId="{2BEECD43-BC2B-4047-A15D-D2CBD119619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accent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благоприятной профессиональной среды для вовлечения учителей ОО в инновационные процессы успешных школ; </a:t>
          </a:r>
          <a:endParaRPr lang="ru-RU" sz="1300" kern="1200" dirty="0"/>
        </a:p>
      </dsp:txBody>
      <dsp:txXfrm>
        <a:off x="2179448" y="1558266"/>
        <a:ext cx="1790599" cy="1760268"/>
      </dsp:txXfrm>
    </dsp:sp>
    <dsp:sp modelId="{FDD289D2-022A-442B-BE93-A621BDCF09C8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bg1">
            <a:lumMod val="6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определение основных направлений сетевого наставничества;</a:t>
          </a:r>
          <a:endParaRPr lang="ru-RU" sz="1300" kern="1200" dirty="0"/>
        </a:p>
      </dsp:txBody>
      <dsp:txXfrm>
        <a:off x="4259552" y="1558266"/>
        <a:ext cx="1790599" cy="1760268"/>
      </dsp:txXfrm>
    </dsp:sp>
    <dsp:sp modelId="{15A37C89-129C-49E1-ADF2-2726F06899D5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проекты договоров, соглашений о взаимодействии на 2024-2025 учебный год.</a:t>
          </a:r>
          <a:endParaRPr lang="ru-RU" sz="1300" kern="1200" dirty="0"/>
        </a:p>
      </dsp:txBody>
      <dsp:txXfrm>
        <a:off x="6339656" y="1558266"/>
        <a:ext cx="1790599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302A4-1A14-462F-9F18-1A0BFDB7A9E3}">
      <dsp:nvSpPr>
        <dsp:cNvPr id="0" name=""/>
        <dsp:cNvSpPr/>
      </dsp:nvSpPr>
      <dsp:spPr>
        <a:xfrm rot="5400000">
          <a:off x="3645408" y="-195072"/>
          <a:ext cx="390144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МКОУ «Приладожская СОШ» - МКОУ «Путиловская ООШ»; 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МБОУ «Шлиссельбургская СОШ № 1 с углубленным изучением отдельных предметов» - МКОУ «Шумская СОШ»;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МКОУ «Приладожская СОШ» - МКОУ «Назиевская СОШ»;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МБОУ «Лицей г. Отрадное» - МКОУ «Отрадненская СОШ № 2»;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МБОУ «Лицей г. Отрадное» - МБОУ «Отрадненская СОШ № 3»;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МБОУ «Шлиссельбургская СОШ № 1 с углубленным изучением отдельных предметов» - МБОУ «Мгинская СОШ»;</a:t>
          </a:r>
          <a:endParaRPr lang="ru-RU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МКОУ «Синявинская СОШ» - МКОУ «Суховская ООШ»;</a:t>
          </a:r>
          <a:endParaRPr lang="ru-RU" sz="1500" kern="1200"/>
        </a:p>
      </dsp:txBody>
      <dsp:txXfrm rot="-5400000">
        <a:off x="2962657" y="678132"/>
        <a:ext cx="5076491" cy="3520534"/>
      </dsp:txXfrm>
    </dsp:sp>
    <dsp:sp modelId="{5FF79A2A-5C0B-4C9D-B481-D653B5DC0A31}">
      <dsp:nvSpPr>
        <dsp:cNvPr id="0" name=""/>
        <dsp:cNvSpPr/>
      </dsp:nvSpPr>
      <dsp:spPr>
        <a:xfrm>
          <a:off x="0" y="0"/>
          <a:ext cx="2962656" cy="487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Группы школ партнеров </a:t>
          </a:r>
          <a:r>
            <a:rPr lang="ru-RU" sz="1800" kern="1200" dirty="0" smtClean="0">
              <a:solidFill>
                <a:srgbClr val="0070C0"/>
              </a:solidFill>
            </a:rPr>
            <a:t>(</a:t>
          </a:r>
          <a:r>
            <a:rPr lang="ru-RU" sz="1800" i="1" kern="1200" dirty="0" smtClean="0">
              <a:solidFill>
                <a:srgbClr val="0070C0"/>
              </a:solidFill>
            </a:rPr>
            <a:t>ресурсное (донорское) </a:t>
          </a:r>
          <a:r>
            <a:rPr lang="ru-RU" sz="1800" kern="1200" dirty="0" smtClean="0"/>
            <a:t>взаимодействие, где одна из школ, имеет наиболее сильные позиции в реализуемом направлении, предоставляет ресурсы, а остальные ими пользуются на безвозмездной основе и </a:t>
          </a:r>
          <a:r>
            <a:rPr lang="ru-RU" sz="1800" i="1" kern="1200" dirty="0" smtClean="0">
              <a:solidFill>
                <a:srgbClr val="0070C0"/>
              </a:solidFill>
            </a:rPr>
            <a:t>паритетное </a:t>
          </a:r>
          <a:r>
            <a:rPr lang="ru-RU" sz="1800" kern="1200" dirty="0" smtClean="0"/>
            <a:t>взаимодействие, обмен ресурсами и услугами многосторонний, взаимовыгодный):</a:t>
          </a:r>
          <a:endParaRPr lang="ru-RU" sz="1800" kern="1200" dirty="0"/>
        </a:p>
      </dsp:txBody>
      <dsp:txXfrm>
        <a:off x="144625" y="144625"/>
        <a:ext cx="2673406" cy="4587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9790-AC62-4514-8095-773A9A37A04C}">
      <dsp:nvSpPr>
        <dsp:cNvPr id="0" name=""/>
        <dsp:cNvSpPr/>
      </dsp:nvSpPr>
      <dsp:spPr>
        <a:xfrm>
          <a:off x="0" y="531667"/>
          <a:ext cx="8229600" cy="1085760"/>
        </a:xfrm>
        <a:prstGeom prst="roundRect">
          <a:avLst/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Приоритетными направлениями государственной политики в сфере образования являются создание единой федеральной системы научно-методического сопровождения педагогических работников в рамках национального проекта </a:t>
          </a:r>
          <a:r>
            <a:rPr lang="ru-RU" sz="1600" b="1" kern="1200" dirty="0" smtClean="0"/>
            <a:t>«Образование» </a:t>
          </a:r>
          <a:r>
            <a:rPr lang="ru-RU" sz="1600" kern="1200" dirty="0" smtClean="0"/>
            <a:t>(федеральный проект </a:t>
          </a:r>
          <a:r>
            <a:rPr lang="ru-RU" sz="1600" b="1" kern="1200" dirty="0" smtClean="0"/>
            <a:t>«Современная школа</a:t>
          </a:r>
          <a:r>
            <a:rPr lang="ru-RU" sz="1600" kern="1200" dirty="0" smtClean="0"/>
            <a:t>»).</a:t>
          </a:r>
          <a:endParaRPr lang="ru-RU" sz="1600" kern="1200" dirty="0"/>
        </a:p>
      </dsp:txBody>
      <dsp:txXfrm>
        <a:off x="53002" y="584669"/>
        <a:ext cx="8123596" cy="979756"/>
      </dsp:txXfrm>
    </dsp:sp>
    <dsp:sp modelId="{0AA26A95-B1C8-4ED2-8E05-A27859AF4F6E}">
      <dsp:nvSpPr>
        <dsp:cNvPr id="0" name=""/>
        <dsp:cNvSpPr/>
      </dsp:nvSpPr>
      <dsp:spPr>
        <a:xfrm>
          <a:off x="0" y="1663508"/>
          <a:ext cx="8229600" cy="1085760"/>
        </a:xfrm>
        <a:prstGeom prst="roundRect">
          <a:avLst/>
        </a:prstGeom>
        <a:solidFill>
          <a:schemeClr val="accent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соответствии с федеральным проектом </a:t>
          </a:r>
          <a:r>
            <a:rPr lang="ru-RU" sz="1600" b="1" kern="1200" dirty="0" smtClean="0"/>
            <a:t>«Учитель будущего» </a:t>
          </a:r>
          <a:r>
            <a:rPr lang="ru-RU" sz="1600" kern="1200" dirty="0" smtClean="0"/>
            <a:t>национального проекта </a:t>
          </a:r>
          <a:r>
            <a:rPr lang="ru-RU" sz="1600" b="1" kern="1200" dirty="0" smtClean="0"/>
            <a:t>«Образование» </a:t>
          </a:r>
          <a:r>
            <a:rPr lang="ru-RU" sz="1600" kern="1200" dirty="0" smtClean="0"/>
            <a:t>предполагается внедрение национальной системы профессионального роста педагогических работников, охватывающей не менее 50% учителей общеобразовательных организаций.</a:t>
          </a:r>
          <a:endParaRPr lang="ru-RU" sz="1600" kern="1200" dirty="0"/>
        </a:p>
      </dsp:txBody>
      <dsp:txXfrm>
        <a:off x="53002" y="1716510"/>
        <a:ext cx="8123596" cy="979756"/>
      </dsp:txXfrm>
    </dsp:sp>
    <dsp:sp modelId="{E979FF49-D983-404B-B9C9-A2D62072556B}">
      <dsp:nvSpPr>
        <dsp:cNvPr id="0" name=""/>
        <dsp:cNvSpPr/>
      </dsp:nvSpPr>
      <dsp:spPr>
        <a:xfrm>
          <a:off x="0" y="2795348"/>
          <a:ext cx="8229600" cy="108576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Согласно федеральному проекту </a:t>
          </a:r>
          <a:r>
            <a:rPr lang="ru-RU" sz="1600" b="1" kern="1200" dirty="0" smtClean="0"/>
            <a:t>«Новые возможности для каждого» </a:t>
          </a:r>
          <a:r>
            <a:rPr lang="ru-RU" sz="1600" kern="1200" dirty="0" smtClean="0"/>
            <a:t>предполагается формирование системы, в рамках которой работники смогут непрерывно обновлять свои профессиональные знания и приобретать новые профессиональные навыки…</a:t>
          </a:r>
          <a:endParaRPr lang="ru-RU" sz="1600" kern="1200" dirty="0"/>
        </a:p>
      </dsp:txBody>
      <dsp:txXfrm>
        <a:off x="53002" y="2848350"/>
        <a:ext cx="8123596" cy="979756"/>
      </dsp:txXfrm>
    </dsp:sp>
    <dsp:sp modelId="{6B7BD7B7-9987-4AD5-B4FE-41AF1857599F}">
      <dsp:nvSpPr>
        <dsp:cNvPr id="0" name=""/>
        <dsp:cNvSpPr/>
      </dsp:nvSpPr>
      <dsp:spPr>
        <a:xfrm>
          <a:off x="0" y="3927188"/>
          <a:ext cx="8229600" cy="1085760"/>
        </a:xfrm>
        <a:prstGeom prst="roundRect">
          <a:avLst/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Задачей федерального проекта </a:t>
          </a:r>
          <a:r>
            <a:rPr lang="ru-RU" sz="1600" b="1" kern="1200" dirty="0" smtClean="0"/>
            <a:t>«Социальная активность» </a:t>
          </a:r>
          <a:r>
            <a:rPr lang="ru-RU" sz="1600" kern="1200" dirty="0" smtClean="0"/>
            <a:t>является </a:t>
          </a:r>
          <a:r>
            <a:rPr lang="ru-RU" sz="1600" kern="1200" dirty="0" smtClean="0">
              <a:solidFill>
                <a:srgbClr val="FFFF00"/>
              </a:solidFill>
            </a:rPr>
            <a:t>создание условий для развития наставничества, поддержки общественных инициатив и проектов…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3002" y="3980190"/>
        <a:ext cx="8123596" cy="979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A010D-25C4-4705-8073-D9EFBA7A9113}">
      <dsp:nvSpPr>
        <dsp:cNvPr id="0" name=""/>
        <dsp:cNvSpPr/>
      </dsp:nvSpPr>
      <dsp:spPr>
        <a:xfrm>
          <a:off x="0" y="100555"/>
          <a:ext cx="8229600" cy="1219382"/>
        </a:xfrm>
        <a:prstGeom prst="roundRect">
          <a:avLst/>
        </a:prstGeom>
        <a:solidFill>
          <a:schemeClr val="bg1">
            <a:lumMod val="6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10</a:t>
          </a:r>
          <a:r>
            <a:rPr lang="ru-RU" sz="1500" kern="1200" dirty="0" smtClean="0"/>
            <a:t> педагогов желают войти в состав педагогов-наставников, необходимо учесть это при планировании данной работы в ОО, в районе;</a:t>
          </a:r>
          <a:endParaRPr lang="ru-RU" sz="1500" kern="1200" dirty="0"/>
        </a:p>
      </dsp:txBody>
      <dsp:txXfrm>
        <a:off x="59525" y="160080"/>
        <a:ext cx="8110550" cy="1100332"/>
      </dsp:txXfrm>
    </dsp:sp>
    <dsp:sp modelId="{17A3C26E-AD4E-4791-8E5C-CD36F6D4A111}">
      <dsp:nvSpPr>
        <dsp:cNvPr id="0" name=""/>
        <dsp:cNvSpPr/>
      </dsp:nvSpPr>
      <dsp:spPr>
        <a:xfrm>
          <a:off x="0" y="1363137"/>
          <a:ext cx="8229600" cy="1219382"/>
        </a:xfrm>
        <a:prstGeom prst="roundRect">
          <a:avLst/>
        </a:prstGeom>
        <a:solidFill>
          <a:schemeClr val="bg1">
            <a:lumMod val="6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62</a:t>
          </a:r>
          <a:r>
            <a:rPr lang="ru-RU" sz="1500" kern="1200" dirty="0" smtClean="0"/>
            <a:t> педагога заявили о желании войти в состав инфраструктуры поддержки и научно-методического сопровождения педагогов Кировского муниципального района;</a:t>
          </a:r>
          <a:endParaRPr lang="ru-RU" sz="1500" kern="1200" dirty="0"/>
        </a:p>
      </dsp:txBody>
      <dsp:txXfrm>
        <a:off x="59525" y="1422662"/>
        <a:ext cx="8110550" cy="1100332"/>
      </dsp:txXfrm>
    </dsp:sp>
    <dsp:sp modelId="{4B7DFB6F-AA65-4D62-9E58-C15F4C334D1B}">
      <dsp:nvSpPr>
        <dsp:cNvPr id="0" name=""/>
        <dsp:cNvSpPr/>
      </dsp:nvSpPr>
      <dsp:spPr>
        <a:xfrm>
          <a:off x="0" y="2625720"/>
          <a:ext cx="8229600" cy="1219382"/>
        </a:xfrm>
        <a:prstGeom prst="roundRect">
          <a:avLst/>
        </a:prstGeom>
        <a:solidFill>
          <a:schemeClr val="accent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 ОО, которые являются активными участниками региональных и муниципальных проектов демонстрируют более высокую степень удовлетворенности организацией методической работы на муниципальном и институциональном уровнях;   </a:t>
          </a:r>
          <a:endParaRPr lang="ru-RU" sz="1500" kern="1200" dirty="0"/>
        </a:p>
      </dsp:txBody>
      <dsp:txXfrm>
        <a:off x="59525" y="2685245"/>
        <a:ext cx="8110550" cy="1100332"/>
      </dsp:txXfrm>
    </dsp:sp>
    <dsp:sp modelId="{CA2C0C5F-2671-42F9-A624-371CFDC960DE}">
      <dsp:nvSpPr>
        <dsp:cNvPr id="0" name=""/>
        <dsp:cNvSpPr/>
      </dsp:nvSpPr>
      <dsp:spPr>
        <a:xfrm>
          <a:off x="0" y="3888302"/>
          <a:ext cx="8229600" cy="1219382"/>
        </a:xfrm>
        <a:prstGeom prst="round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Педагоги, которые занимают пассивную позицию и не включаются в методические активности на уровне района и образовательной организации, недостаточно проинформированы о проводимой работе на всех уровнях, чаще дают низкую оценку данному виду работы и более подвержены риску эмоционального и профессионального выгорания;</a:t>
          </a:r>
          <a:endParaRPr lang="ru-RU" sz="1500" kern="1200" dirty="0"/>
        </a:p>
      </dsp:txBody>
      <dsp:txXfrm>
        <a:off x="59525" y="3947827"/>
        <a:ext cx="8110550" cy="1100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60E0E-00B1-4D50-8044-AE28B569F6C6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D2EC-E491-40F6-80B3-35AF58A9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44;&#1054;&#1043;&#1054;&#1042;&#1054;&#1056;%20(&#1056;&#1072;&#1084;&#1086;&#1095;)_&#1084;&#1077;&#1078;&#1086;&#1088;&#1075;&#1072;&#1085;&#1080;&#1079;&#1072;&#1094;&#1080;&#1086;&#1085;&#1085;&#1099;&#1081;_&#1089;&#1077;&#1090;&#1077;&#1074;&#1086;&#1075;&#1086;%20&#1074;&#1079;&#1072;&#1080;&#1084;&#1086;&#1076;&#1077;&#1081;&#1089;&#1090;&#1074;&#1080;&#1103;%20%20_%20&#1087;&#1088;&#1086;&#1077;&#1082;&#1090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817" y="984494"/>
            <a:ext cx="7199802" cy="323659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Установочное совещание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по организации сетевого наставничества в муниципальной образовательной системе </a:t>
            </a:r>
            <a:r>
              <a:rPr lang="ru-RU" sz="2400" dirty="0" smtClean="0">
                <a:solidFill>
                  <a:srgbClr val="C00000"/>
                </a:solidFill>
              </a:rPr>
              <a:t>в 2024-2025 </a:t>
            </a:r>
            <a:r>
              <a:rPr lang="ru-RU" sz="2400" dirty="0">
                <a:solidFill>
                  <a:srgbClr val="C00000"/>
                </a:solidFill>
              </a:rPr>
              <a:t>уч. </a:t>
            </a:r>
            <a:r>
              <a:rPr lang="ru-RU" sz="2400" dirty="0" smtClean="0">
                <a:solidFill>
                  <a:srgbClr val="C00000"/>
                </a:solidFill>
              </a:rPr>
              <a:t>году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   </a:t>
            </a:r>
            <a:r>
              <a:rPr lang="ru-RU" sz="2800" cap="none" dirty="0" smtClean="0">
                <a:solidFill>
                  <a:srgbClr val="0070C0"/>
                </a:solidFill>
              </a:rPr>
              <a:t>на</a:t>
            </a:r>
            <a:r>
              <a:rPr lang="ru-RU" sz="2800" dirty="0" smtClean="0">
                <a:solidFill>
                  <a:srgbClr val="0070C0"/>
                </a:solidFill>
              </a:rPr>
              <a:t> ИКОП «</a:t>
            </a:r>
            <a:r>
              <a:rPr lang="ru-RU" sz="2800" dirty="0" err="1" smtClean="0">
                <a:solidFill>
                  <a:srgbClr val="0070C0"/>
                </a:solidFill>
              </a:rPr>
              <a:t>Сферум</a:t>
            </a:r>
            <a:r>
              <a:rPr lang="ru-RU" sz="2800" dirty="0" smtClean="0">
                <a:solidFill>
                  <a:srgbClr val="0070C0"/>
                </a:solidFill>
              </a:rPr>
              <a:t>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91660"/>
            <a:ext cx="6400800" cy="111585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для педагогов и руководителей ОО, входящих в муниципальную систему научно-методического сопровождения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2024-2025 учебном </a:t>
            </a:r>
            <a:r>
              <a:rPr lang="ru-RU" dirty="0" smtClean="0">
                <a:solidFill>
                  <a:srgbClr val="002060"/>
                </a:solidFill>
              </a:rPr>
              <a:t>году.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77314" y="5517232"/>
            <a:ext cx="3199854" cy="1224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Калинова Светлана Александровна, методист  муниципальной информационно-методической службы  Кировского муниципального района Ленинградской области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10 октября 2024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Пользователь\Pictures\kirovsk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148695"/>
            <a:ext cx="935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02" y="148695"/>
            <a:ext cx="1618302" cy="12640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21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Список ОО, </a:t>
            </a:r>
            <a:r>
              <a:rPr lang="ru-RU" sz="2400" dirty="0">
                <a:solidFill>
                  <a:srgbClr val="C00000"/>
                </a:solidFill>
              </a:rPr>
              <a:t>рекомендованных для включения в региональный проект «Формирование функциональной грамотности при переходе на обновленные  </a:t>
            </a:r>
            <a:r>
              <a:rPr lang="ru-RU" sz="2400" dirty="0" smtClean="0">
                <a:solidFill>
                  <a:srgbClr val="C00000"/>
                </a:solidFill>
              </a:rPr>
              <a:t>ФГОС»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63891"/>
              </p:ext>
            </p:extLst>
          </p:nvPr>
        </p:nvGraphicFramePr>
        <p:xfrm>
          <a:off x="427512" y="1628800"/>
          <a:ext cx="7992889" cy="499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036"/>
                <a:gridCol w="2087254"/>
                <a:gridCol w="5400599"/>
              </a:tblGrid>
              <a:tr h="978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муниципального района/муниципального округа/городского округа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МБОУ "Кировская гимназия имени Героя Советского Союза Султана Баймагамбетова"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МБОУ "Кировская СОШ №2 имени матроса, погибшего на атомной подводной лодке "Курск", Витченко Серея Александровича"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МКОУ "Приладожская средняя общеобразовательная школа"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МКОУ "Назиевская средняя общеобразовательная школа"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МКОУ "Шумская средняя общеобразовательная школа"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МБОУ "Шлиссельбургская СОШ №1 с углубленным изучением отдельных предметов"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МБОУ "Лицей г. Отрадное"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Список ОО, </a:t>
            </a:r>
            <a:r>
              <a:rPr lang="ru-RU" sz="2400" dirty="0">
                <a:solidFill>
                  <a:srgbClr val="C00000"/>
                </a:solidFill>
              </a:rPr>
              <a:t>рекомендованных для включения в региональный проект </a:t>
            </a:r>
            <a:r>
              <a:rPr lang="ru-RU" sz="2400" dirty="0" smtClean="0">
                <a:solidFill>
                  <a:srgbClr val="C00000"/>
                </a:solidFill>
              </a:rPr>
              <a:t>«Учим </a:t>
            </a:r>
            <a:r>
              <a:rPr lang="ru-RU" sz="2400" dirty="0">
                <a:solidFill>
                  <a:srgbClr val="C00000"/>
                </a:solidFill>
              </a:rPr>
              <a:t>учиться»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986062"/>
              </p:ext>
            </p:extLst>
          </p:nvPr>
        </p:nvGraphicFramePr>
        <p:xfrm>
          <a:off x="611559" y="1700807"/>
          <a:ext cx="8075241" cy="374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239"/>
                <a:gridCol w="2542337"/>
                <a:gridCol w="5022665"/>
              </a:tblGrid>
              <a:tr h="1343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муниципального района/муниципального округа/городского округа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0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бюджетное общеобразовательное учреждение «Мгинская средняя общеобразовательная школа»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казённое общеобразовательное учреждение «Синявинская средняя общеобразовательная школа»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Кировский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казенное общеобразовательное учреждение «</a:t>
                      </a:r>
                      <a:r>
                        <a:rPr lang="ru-RU" sz="1200" dirty="0" err="1">
                          <a:effectLst/>
                        </a:rPr>
                        <a:t>Суховская</a:t>
                      </a:r>
                      <a:r>
                        <a:rPr lang="ru-RU" sz="1200" dirty="0">
                          <a:effectLst/>
                        </a:rPr>
                        <a:t> основная общеобразовательная школа»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8052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 (Модуль </a:t>
            </a:r>
            <a:r>
              <a:rPr lang="ru-RU" dirty="0"/>
              <a:t>1_Модуль </a:t>
            </a:r>
            <a:r>
              <a:rPr lang="ru-RU" dirty="0" smtClean="0"/>
              <a:t>2): МКОУ «Путиловская ООШ», МКОУ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3»,  </a:t>
            </a:r>
            <a:r>
              <a:rPr lang="ru-RU" i="1" dirty="0" smtClean="0"/>
              <a:t>МКОУ «</a:t>
            </a:r>
            <a:r>
              <a:rPr lang="ru-RU" i="1" dirty="0" err="1" smtClean="0"/>
              <a:t>Отрадненская</a:t>
            </a:r>
            <a:r>
              <a:rPr lang="ru-RU" i="1" dirty="0" smtClean="0"/>
              <a:t> № 2»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5310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90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Результаты. Ресурсы…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81668"/>
              </p:ext>
            </p:extLst>
          </p:nvPr>
        </p:nvGraphicFramePr>
        <p:xfrm>
          <a:off x="457200" y="1268760"/>
          <a:ext cx="8229600" cy="52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06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620688"/>
            <a:ext cx="8229600" cy="49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409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Определение основных направлений сетевого </a:t>
            </a:r>
            <a:r>
              <a:rPr lang="ru-RU" sz="2400" dirty="0" smtClean="0">
                <a:solidFill>
                  <a:srgbClr val="C00000"/>
                </a:solidFill>
              </a:rPr>
              <a:t>наставничества </a:t>
            </a:r>
            <a:r>
              <a:rPr lang="ru-RU" sz="2400" i="1" dirty="0">
                <a:solidFill>
                  <a:srgbClr val="C00000"/>
                </a:solidFill>
              </a:rPr>
              <a:t>(актуально для всех ОО)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1) Идем от «педагога»…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23759" cy="4626024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/>
              <a:t>Горизонтальное обучение </a:t>
            </a:r>
            <a:r>
              <a:rPr lang="ru-RU" sz="1600" i="1" dirty="0"/>
              <a:t>как формат непрерывного повышения профессионального мастерства педагогов.</a:t>
            </a:r>
            <a:endParaRPr lang="ru-RU" sz="1600" dirty="0"/>
          </a:p>
          <a:p>
            <a:pPr lvl="0"/>
            <a:r>
              <a:rPr lang="ru-RU" sz="1600" b="1" i="1" dirty="0" smtClean="0"/>
              <a:t>Наставничество </a:t>
            </a:r>
            <a:r>
              <a:rPr lang="ru-RU" sz="1600" b="1" i="1" dirty="0"/>
              <a:t>как инструмент решения приоритетных задач в области образования</a:t>
            </a:r>
            <a:r>
              <a:rPr lang="ru-RU" sz="1600" i="1" dirty="0"/>
              <a:t>.</a:t>
            </a:r>
            <a:endParaRPr lang="ru-RU" sz="1600" dirty="0"/>
          </a:p>
          <a:p>
            <a:pPr lvl="0"/>
            <a:r>
              <a:rPr lang="ru-RU" sz="1600" b="1" i="1" dirty="0"/>
              <a:t>Адресное наставничество педагогов,</a:t>
            </a:r>
            <a:r>
              <a:rPr lang="ru-RU" sz="1600" i="1" dirty="0"/>
              <a:t> нуждающихся в методической помощи (</a:t>
            </a:r>
            <a:r>
              <a:rPr lang="ru-RU" sz="1600" i="1" dirty="0" smtClean="0"/>
              <a:t>молодых педагогов, педагогов с    </a:t>
            </a:r>
            <a:r>
              <a:rPr lang="ru-RU" sz="1600" i="1" dirty="0"/>
              <a:t>длительным    перерывом в педагогической деятельности, </a:t>
            </a:r>
            <a:r>
              <a:rPr lang="ru-RU" sz="1600" i="1" dirty="0" smtClean="0"/>
              <a:t>не </a:t>
            </a:r>
            <a:r>
              <a:rPr lang="ru-RU" sz="1600" i="1" dirty="0"/>
              <a:t>имеющих базового педагогического </a:t>
            </a:r>
            <a:r>
              <a:rPr lang="ru-RU" sz="1600" i="1" dirty="0" smtClean="0"/>
              <a:t>образования).</a:t>
            </a:r>
            <a:endParaRPr lang="ru-RU" sz="1600" dirty="0"/>
          </a:p>
          <a:p>
            <a:pPr lvl="0"/>
            <a:r>
              <a:rPr lang="ru-RU" sz="1600" i="1" dirty="0"/>
              <a:t>Организация сетевого взаимодействия в рамках выявления, поддержки и дальнейшего развития индивидуальных способностей и </a:t>
            </a:r>
            <a:r>
              <a:rPr lang="ru-RU" sz="1600" b="1" i="1" dirty="0"/>
              <a:t>склонностей учащихся с выдающимися способностями</a:t>
            </a:r>
            <a:r>
              <a:rPr lang="ru-RU" sz="1600" i="1" dirty="0"/>
              <a:t>.</a:t>
            </a:r>
            <a:endParaRPr lang="ru-RU" sz="1600" dirty="0"/>
          </a:p>
          <a:p>
            <a:pPr lvl="0"/>
            <a:r>
              <a:rPr lang="ru-RU" sz="1600" b="1" i="1" dirty="0" smtClean="0"/>
              <a:t>Использование </a:t>
            </a:r>
            <a:r>
              <a:rPr lang="ru-RU" sz="1600" b="1" i="1" dirty="0"/>
              <a:t>ЦОР </a:t>
            </a:r>
            <a:r>
              <a:rPr lang="ru-RU" sz="1600" i="1" dirty="0"/>
              <a:t>обучения и дистанционных технологий для повышения качества образовательной деятельности в рамках внедрения ФГОС всех уровней образования;</a:t>
            </a:r>
            <a:endParaRPr lang="ru-RU" sz="1600" dirty="0"/>
          </a:p>
          <a:p>
            <a:pPr lvl="0"/>
            <a:r>
              <a:rPr lang="ru-RU" sz="1600" b="1" i="1" dirty="0"/>
              <a:t>Методический инструментарий </a:t>
            </a:r>
            <a:r>
              <a:rPr lang="ru-RU" sz="1600" i="1" dirty="0"/>
              <a:t>учителя-предметника: подборка методических материалов, электронных ресурсов и нормативных документов для организации образовательной деятельности по обновленным ФГОС, ФОП;</a:t>
            </a:r>
            <a:endParaRPr lang="ru-RU" sz="1600" dirty="0"/>
          </a:p>
          <a:p>
            <a:pPr lvl="0"/>
            <a:r>
              <a:rPr lang="ru-RU" sz="1600" i="1" dirty="0"/>
              <a:t>Новые требования ФГОС к </a:t>
            </a:r>
            <a:r>
              <a:rPr lang="ru-RU" sz="1600" b="1" i="1" dirty="0"/>
              <a:t>психолого-педагогическому сопровождению </a:t>
            </a:r>
            <a:r>
              <a:rPr lang="ru-RU" sz="1600" i="1" dirty="0"/>
              <a:t>образовательной деятельности</a:t>
            </a:r>
            <a:r>
              <a:rPr lang="ru-RU" sz="1600" i="1" dirty="0" smtClean="0"/>
              <a:t>;</a:t>
            </a:r>
          </a:p>
          <a:p>
            <a:pPr lvl="0"/>
            <a:r>
              <a:rPr lang="ru-RU" sz="1600" dirty="0" smtClean="0"/>
              <a:t>Организация </a:t>
            </a:r>
            <a:r>
              <a:rPr lang="ru-RU" sz="1600" dirty="0"/>
              <a:t>и проведение </a:t>
            </a:r>
            <a:r>
              <a:rPr lang="ru-RU" sz="1600" b="1" dirty="0"/>
              <a:t>образовательных событий</a:t>
            </a:r>
            <a:r>
              <a:rPr lang="ru-RU" sz="1600" dirty="0"/>
              <a:t>, </a:t>
            </a:r>
            <a:r>
              <a:rPr lang="ru-RU" sz="1600" dirty="0" smtClean="0"/>
              <a:t>мастер-классов, интеллектуальных </a:t>
            </a:r>
            <a:r>
              <a:rPr lang="ru-RU" sz="1600" dirty="0"/>
              <a:t>предметных олимпиад, конкурсов, викторин и </a:t>
            </a:r>
            <a:r>
              <a:rPr lang="ru-RU" sz="1600" dirty="0" smtClean="0"/>
              <a:t>других образовательных </a:t>
            </a:r>
            <a:r>
              <a:rPr lang="ru-RU" sz="1600" dirty="0"/>
              <a:t>мероприятий</a:t>
            </a:r>
            <a:r>
              <a:rPr lang="ru-RU" sz="1600" dirty="0" smtClean="0"/>
              <a:t>;</a:t>
            </a:r>
          </a:p>
          <a:p>
            <a:pPr lvl="0"/>
            <a:r>
              <a:rPr lang="ru-RU" sz="1600" b="1" i="1" dirty="0" smtClean="0"/>
              <a:t>Организация методической работы в ОО, школьной методической </a:t>
            </a:r>
            <a:r>
              <a:rPr lang="ru-RU" sz="1600" b="1" i="1" smtClean="0"/>
              <a:t>службы. др</a:t>
            </a:r>
            <a:r>
              <a:rPr lang="ru-RU" sz="1600" b="1" i="1" dirty="0" smtClean="0"/>
              <a:t>…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9906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Направление: организация </a:t>
            </a:r>
            <a:r>
              <a:rPr lang="ru-RU" sz="2400" dirty="0">
                <a:solidFill>
                  <a:srgbClr val="C00000"/>
                </a:solidFill>
              </a:rPr>
              <a:t>работы с «группой риска» </a:t>
            </a:r>
            <a:r>
              <a:rPr lang="ru-RU" sz="2400" dirty="0" smtClean="0">
                <a:solidFill>
                  <a:srgbClr val="C00000"/>
                </a:solidFill>
              </a:rPr>
              <a:t>обучающихся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2)  </a:t>
            </a:r>
            <a:r>
              <a:rPr lang="ru-RU" sz="2400" dirty="0">
                <a:solidFill>
                  <a:srgbClr val="0070C0"/>
                </a:solidFill>
              </a:rPr>
              <a:t>И</a:t>
            </a:r>
            <a:r>
              <a:rPr lang="ru-RU" sz="2400" dirty="0" smtClean="0">
                <a:solidFill>
                  <a:srgbClr val="0070C0"/>
                </a:solidFill>
              </a:rPr>
              <a:t>дем </a:t>
            </a:r>
            <a:r>
              <a:rPr lang="ru-RU" sz="2400" dirty="0">
                <a:solidFill>
                  <a:srgbClr val="0070C0"/>
                </a:solidFill>
              </a:rPr>
              <a:t>от «ученика</a:t>
            </a:r>
            <a:r>
              <a:rPr lang="ru-RU" sz="2400" dirty="0" smtClean="0">
                <a:solidFill>
                  <a:srgbClr val="0070C0"/>
                </a:solidFill>
              </a:rPr>
              <a:t>»…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124944"/>
          </a:xfrm>
        </p:spPr>
        <p:txBody>
          <a:bodyPr>
            <a:normAutofit/>
          </a:bodyPr>
          <a:lstStyle/>
          <a:p>
            <a:pPr lvl="0" rtl="0"/>
            <a:r>
              <a:rPr lang="ru-RU" sz="1600" dirty="0" smtClean="0"/>
              <a:t>Реализация программы профилактики школьной </a:t>
            </a:r>
            <a:r>
              <a:rPr lang="ru-RU" sz="1600" dirty="0" err="1" smtClean="0"/>
              <a:t>неуспешности</a:t>
            </a:r>
            <a:endParaRPr lang="ru-RU" sz="1600" dirty="0"/>
          </a:p>
          <a:p>
            <a:pPr lvl="0" rtl="0"/>
            <a:r>
              <a:rPr lang="ru-RU" sz="1600" dirty="0" smtClean="0"/>
              <a:t>Наличие множественных факторов, приводящих к учебной </a:t>
            </a:r>
            <a:r>
              <a:rPr lang="ru-RU" sz="1600" dirty="0" err="1" smtClean="0"/>
              <a:t>неуспешности</a:t>
            </a:r>
            <a:r>
              <a:rPr lang="ru-RU" sz="1600" dirty="0" smtClean="0"/>
              <a:t> (ОВЗ, дети-мигранты, обучающиеся с </a:t>
            </a:r>
            <a:r>
              <a:rPr lang="ru-RU" sz="1600" dirty="0" err="1" smtClean="0"/>
              <a:t>девиантным</a:t>
            </a:r>
            <a:r>
              <a:rPr lang="ru-RU" sz="1600" dirty="0" smtClean="0"/>
              <a:t> поведением и т.д.)</a:t>
            </a:r>
            <a:endParaRPr lang="ru-RU" sz="1600" dirty="0"/>
          </a:p>
          <a:p>
            <a:pPr lvl="0" rtl="0"/>
            <a:r>
              <a:rPr lang="ru-RU" sz="1600" dirty="0" smtClean="0"/>
              <a:t>Наличие обучающихся, испытывающих трудности при изучении учебных предметов</a:t>
            </a:r>
            <a:endParaRPr lang="ru-RU" sz="1600" dirty="0"/>
          </a:p>
          <a:p>
            <a:pPr lvl="0" rtl="0"/>
            <a:r>
              <a:rPr lang="ru-RU" sz="1600" dirty="0" smtClean="0"/>
              <a:t>Необходимость повышения учебной мотивации</a:t>
            </a:r>
            <a:endParaRPr lang="ru-RU" sz="1600" dirty="0"/>
          </a:p>
          <a:p>
            <a:pPr lvl="0" rtl="0"/>
            <a:r>
              <a:rPr lang="ru-RU" sz="1600" dirty="0" smtClean="0"/>
              <a:t>Организация просветительской и практической работы с родителями данной категории обучающихся</a:t>
            </a:r>
            <a:endParaRPr lang="ru-RU" sz="1600" dirty="0"/>
          </a:p>
          <a:p>
            <a:pPr lvl="0" rtl="0"/>
            <a:r>
              <a:rPr lang="ru-RU" sz="1600" b="1" dirty="0" smtClean="0"/>
              <a:t>Профилактика</a:t>
            </a:r>
            <a:r>
              <a:rPr lang="ru-RU" sz="1600" dirty="0" smtClean="0"/>
              <a:t> учебной </a:t>
            </a:r>
            <a:r>
              <a:rPr lang="ru-RU" sz="1600" b="1" dirty="0" err="1" smtClean="0"/>
              <a:t>неуспешности</a:t>
            </a:r>
            <a:r>
              <a:rPr lang="ru-RU" sz="1600" dirty="0" smtClean="0"/>
              <a:t> обучающихся в условиях </a:t>
            </a:r>
            <a:r>
              <a:rPr lang="ru-RU" sz="1600" b="1" dirty="0" smtClean="0"/>
              <a:t>цифровой</a:t>
            </a:r>
            <a:r>
              <a:rPr lang="ru-RU" sz="1600" dirty="0" smtClean="0"/>
              <a:t> </a:t>
            </a:r>
            <a:r>
              <a:rPr lang="ru-RU" sz="1600" b="1" dirty="0" smtClean="0"/>
              <a:t>образовательной</a:t>
            </a:r>
            <a:r>
              <a:rPr lang="ru-RU" sz="1600" dirty="0" smtClean="0"/>
              <a:t> среды. </a:t>
            </a:r>
          </a:p>
          <a:p>
            <a:pPr lvl="0" rtl="0"/>
            <a:r>
              <a:rPr lang="ru-RU" sz="1600" dirty="0" smtClean="0"/>
              <a:t>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601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Формируем сетевые пары, группы в том числе с учетом включенности в реализацию 4 региональных проектов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3) Идем от «задач»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34599"/>
              </p:ext>
            </p:extLst>
          </p:nvPr>
        </p:nvGraphicFramePr>
        <p:xfrm>
          <a:off x="467544" y="2780928"/>
          <a:ext cx="8222580" cy="221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393"/>
                <a:gridCol w="6286187"/>
              </a:tblGrid>
              <a:tr h="221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15.10.2024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14:30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 ИКОП «</a:t>
                      </a:r>
                      <a:r>
                        <a:rPr lang="ru-RU" sz="2400" dirty="0" err="1">
                          <a:effectLst/>
                        </a:rPr>
                        <a:t>Сферум</a:t>
                      </a:r>
                      <a:r>
                        <a:rPr lang="ru-RU" sz="2400" dirty="0">
                          <a:effectLst/>
                        </a:rPr>
                        <a:t>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Утверждение списка сетевого партнерства образовательных организаций на 2024-2025 учебный год, контроль планирования совместной работы.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13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Проекты договоров, соглашений о взаимодействии на </a:t>
            </a:r>
            <a:r>
              <a:rPr lang="ru-RU" sz="2400" dirty="0" smtClean="0">
                <a:solidFill>
                  <a:srgbClr val="C00000"/>
                </a:solidFill>
              </a:rPr>
              <a:t>2024-2025 </a:t>
            </a:r>
            <a:r>
              <a:rPr lang="ru-RU" sz="2400" dirty="0">
                <a:solidFill>
                  <a:srgbClr val="C00000"/>
                </a:solidFill>
              </a:rPr>
              <a:t>учебный </a:t>
            </a:r>
            <a:r>
              <a:rPr lang="ru-RU" sz="2400" dirty="0" smtClean="0">
                <a:solidFill>
                  <a:srgbClr val="C00000"/>
                </a:solidFill>
              </a:rPr>
              <a:t>год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  <a:hlinkClick r:id="rId2" action="ppaction://hlinkfile"/>
              </a:rPr>
              <a:t>Проект (Договор, соглашение, план, рекомендации)</a:t>
            </a:r>
            <a:br>
              <a:rPr lang="ru-RU" sz="2400" dirty="0" smtClean="0">
                <a:solidFill>
                  <a:srgbClr val="C00000"/>
                </a:solidFill>
                <a:hlinkClick r:id="rId2" action="ppaction://hlinkfile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32856"/>
            <a:ext cx="80850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6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0448"/>
            <a:ext cx="7272808" cy="136815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опросы</a:t>
            </a:r>
            <a:r>
              <a:rPr lang="ru-RU" sz="2400" dirty="0">
                <a:solidFill>
                  <a:srgbClr val="C00000"/>
                </a:solidFill>
              </a:rPr>
              <a:t>. Рефлексия. Подведение </a:t>
            </a:r>
            <a:r>
              <a:rPr lang="ru-RU" sz="2400" dirty="0" smtClean="0">
                <a:solidFill>
                  <a:srgbClr val="C00000"/>
                </a:solidFill>
              </a:rPr>
              <a:t>итогов.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Плодотворного сотрудничества!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34780"/>
              </p:ext>
            </p:extLst>
          </p:nvPr>
        </p:nvGraphicFramePr>
        <p:xfrm>
          <a:off x="683568" y="2486404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28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Вопросы совещания: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83448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63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Вспоминаем…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3" y="1268760"/>
            <a:ext cx="8563707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74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913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В 2023-2024 </a:t>
            </a:r>
            <a:r>
              <a:rPr lang="ru-RU" sz="2700" dirty="0">
                <a:solidFill>
                  <a:srgbClr val="C00000"/>
                </a:solidFill>
              </a:rPr>
              <a:t>учебном году в районе функционировала модель распределенной </a:t>
            </a:r>
            <a:r>
              <a:rPr lang="ru-RU" sz="2700" dirty="0" smtClean="0">
                <a:solidFill>
                  <a:srgbClr val="C00000"/>
                </a:solidFill>
              </a:rPr>
              <a:t>сети: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(Р А С П О Р Я Ж Е Н И Е от 16 октября 2023 года № 350)</a:t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41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Государственная политика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2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6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Профстандарт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>
                <a:solidFill>
                  <a:schemeClr val="tx1"/>
                </a:solidFill>
              </a:rPr>
              <a:t>Приказ Минтруда России от 30.01.2023 N 53н "Об утверждении профессионального стандарта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"Специалист в области воспитания"...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3.1.2. Трудовая функция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080891" cy="430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52" y="2276872"/>
            <a:ext cx="4671488" cy="430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8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Сетевое наставничество: сущность понятия 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450215" algn="just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Наставничество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способ передачи знаний, умений, навыков молодому человеку от более опытного и знающего, предоставление молодым людям помощи и совета, оказание необходимой поддержки в социализации и взрослении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450215" algn="just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Сетевое наставничество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подразумевает организацию взаимодействия не в условиях конкретного образовательного учреждения, а в сети образовательных организаций, в муниципальной образовательной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450215" algn="just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Сетевое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наставничество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современном контексте следует рассматривать с точки зрения становления новых отношений между образовательными учреждениями.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Сущность понятия «наставничество» предполагает организацию стратегического партнёрства образовательных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организаций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342900" lvl="0" indent="450215" algn="just" defTabSz="457200"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 совместной деятельности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основой возникновения которой является определённая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проблема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 ней заинтересованы все субъекты, вступающие в сеть. При этом они сохраняют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независимость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своей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основной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деятельности,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взаимодействуя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лишь по поводу данной проблемы,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объединяя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необходимости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ресурсы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её разрешения.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83432"/>
          </a:xfrm>
        </p:spPr>
        <p:txBody>
          <a:bodyPr>
            <a:normAutofit fontScale="90000"/>
          </a:bodyPr>
          <a:lstStyle/>
          <a:p>
            <a:pPr lvl="0" algn="just" eaLnBrk="0" fontAlgn="base" hangingPunct="0">
              <a:spcAft>
                <a:spcPct val="0"/>
              </a:spcAft>
            </a:pPr>
            <a:r>
              <a:rPr lang="ru-RU" altLang="ru-RU" sz="27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Список ОО, </a:t>
            </a:r>
            <a:r>
              <a:rPr lang="ru-RU" altLang="ru-RU" sz="27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рекомендованных для включения в региональный проект «Поддержка школ со стабильно высокими образовательными результатами обучающихся»</a:t>
            </a:r>
            <a:r>
              <a:rPr lang="ru-RU" altLang="ru-RU" sz="2700" dirty="0">
                <a:solidFill>
                  <a:srgbClr val="C00000"/>
                </a:solidFill>
              </a:rPr>
              <a:t/>
            </a:r>
            <a:br>
              <a:rPr lang="ru-RU" altLang="ru-RU" sz="2700" dirty="0">
                <a:solidFill>
                  <a:srgbClr val="C00000"/>
                </a:solidFill>
              </a:rPr>
            </a:br>
            <a:r>
              <a:rPr lang="ru-RU" altLang="ru-RU" sz="5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5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71755"/>
              </p:ext>
            </p:extLst>
          </p:nvPr>
        </p:nvGraphicFramePr>
        <p:xfrm>
          <a:off x="611559" y="2204863"/>
          <a:ext cx="7920882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486"/>
                <a:gridCol w="2091803"/>
                <a:gridCol w="5328593"/>
              </a:tblGrid>
              <a:tr h="112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муниципального района/муниципального округа/городского округа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	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«Кировская  гимназия имени Героя Советского Союза Султана Баймагамбетова»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МБОУ «Лицей г. Отрадное»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МКОУ «Кировская средняя общеобразовательная школа № 1»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МБОУ «Кировская средняя общеобразовательная школа № 2 имени матроса, погибшего на АПЛ «Курск», </a:t>
                      </a:r>
                      <a:r>
                        <a:rPr lang="ru-RU" sz="1200" dirty="0" err="1">
                          <a:effectLst/>
                        </a:rPr>
                        <a:t>Витченко</a:t>
                      </a:r>
                      <a:r>
                        <a:rPr lang="ru-RU" sz="1200" dirty="0">
                          <a:effectLst/>
                        </a:rPr>
                        <a:t> Сергея Александровича»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3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Школы</a:t>
            </a:r>
            <a:r>
              <a:rPr lang="ru-RU" sz="2700" dirty="0">
                <a:solidFill>
                  <a:srgbClr val="C00000"/>
                </a:solidFill>
              </a:rPr>
              <a:t>, учащиеся которых имеют признаки учебной </a:t>
            </a:r>
            <a:r>
              <a:rPr lang="ru-RU" sz="2700" dirty="0" err="1">
                <a:solidFill>
                  <a:srgbClr val="C00000"/>
                </a:solidFill>
              </a:rPr>
              <a:t>неуспешности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627457"/>
              </p:ext>
            </p:extLst>
          </p:nvPr>
        </p:nvGraphicFramePr>
        <p:xfrm>
          <a:off x="683568" y="1772817"/>
          <a:ext cx="7776864" cy="4032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386"/>
                <a:gridCol w="2448398"/>
                <a:gridCol w="4837080"/>
              </a:tblGrid>
              <a:tr h="1520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муниципального района/муниципального округа/городского округа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7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МБОУ «Мгинская СОШ»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МКОУ «Отрадненская СОШ №2»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7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МКОУ «</a:t>
                      </a:r>
                      <a:r>
                        <a:rPr lang="ru-RU" sz="1200" dirty="0" err="1">
                          <a:effectLst/>
                        </a:rPr>
                        <a:t>Синявинская</a:t>
                      </a:r>
                      <a:r>
                        <a:rPr lang="ru-RU" sz="1200" dirty="0">
                          <a:effectLst/>
                        </a:rPr>
                        <a:t> СОШ»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071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4905</TotalTime>
  <Words>1151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 3</vt:lpstr>
      <vt:lpstr>Ясность</vt:lpstr>
      <vt:lpstr>Установочное совещание  по организации сетевого наставничества в муниципальной образовательной системе в 2024-2025 уч. году        на ИКОП «Сферум»</vt:lpstr>
      <vt:lpstr>Вопросы совещания:</vt:lpstr>
      <vt:lpstr>Вспоминаем…</vt:lpstr>
      <vt:lpstr> В 2023-2024 учебном году в районе функционировала модель распределенной сети:  (Р А С П О Р Я Ж Е Н И Е от 16 октября 2023 года № 350) </vt:lpstr>
      <vt:lpstr>Государственная политика</vt:lpstr>
      <vt:lpstr> Профстандарт Приказ Минтруда России от 30.01.2023 N 53н "Об утверждении профессионального стандарта "Специалист в области воспитания"... 3.1.2. Трудовая функция </vt:lpstr>
      <vt:lpstr>Сетевое наставничество: сущность понятия </vt:lpstr>
      <vt:lpstr>    Список ОО, рекомендованных для включения в региональный проект «Поддержка школ со стабильно высокими образовательными результатами обучающихся»  </vt:lpstr>
      <vt:lpstr> Школы, учащиеся которых имеют признаки учебной неуспешности </vt:lpstr>
      <vt:lpstr> Список ОО, рекомендованных для включения в региональный проект «Формирование функциональной грамотности при переходе на обновленные  ФГОС»</vt:lpstr>
      <vt:lpstr>Список ОО, рекомендованных для включения в региональный проект «Учим учиться»  </vt:lpstr>
      <vt:lpstr>Результаты. Ресурсы…</vt:lpstr>
      <vt:lpstr>Презентация PowerPoint</vt:lpstr>
      <vt:lpstr>Определение основных направлений сетевого наставничества (актуально для всех ОО) 1) Идем от «педагога»…</vt:lpstr>
      <vt:lpstr> Направление: организация работы с «группой риска» обучающихся 2)  Идем от «ученика»…  </vt:lpstr>
      <vt:lpstr>Формируем сетевые пары, группы в том числе с учетом включенности в реализацию 4 региональных проектов  3) Идем от «задач»</vt:lpstr>
      <vt:lpstr>Проекты договоров, соглашений о взаимодействии на 2024-2025 учебный год Проект (Договор, соглашение, план, рекомендации) </vt:lpstr>
      <vt:lpstr>Вопросы. Рефлексия. Подведение итогов. Плодотворного сотрудничества!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Установочное совещание по организации сетевого наставничества в муниципальной образовательной системе в 2023-2024 учебном году.</dc:title>
  <dc:creator>Светлана</dc:creator>
  <cp:lastModifiedBy>Acer</cp:lastModifiedBy>
  <cp:revision>98</cp:revision>
  <dcterms:created xsi:type="dcterms:W3CDTF">2023-10-03T07:46:27Z</dcterms:created>
  <dcterms:modified xsi:type="dcterms:W3CDTF">2024-10-10T12:09:06Z</dcterms:modified>
</cp:coreProperties>
</file>